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74" r:id="rId6"/>
    <p:sldId id="350" r:id="rId7"/>
    <p:sldId id="420" r:id="rId8"/>
    <p:sldId id="385" r:id="rId9"/>
    <p:sldId id="389" r:id="rId10"/>
    <p:sldId id="429" r:id="rId11"/>
    <p:sldId id="390" r:id="rId12"/>
    <p:sldId id="424" r:id="rId13"/>
    <p:sldId id="391" r:id="rId14"/>
    <p:sldId id="392" r:id="rId15"/>
    <p:sldId id="387" r:id="rId16"/>
    <p:sldId id="423" r:id="rId17"/>
    <p:sldId id="395" r:id="rId18"/>
    <p:sldId id="388" r:id="rId19"/>
    <p:sldId id="405" r:id="rId20"/>
    <p:sldId id="404" r:id="rId21"/>
    <p:sldId id="397" r:id="rId22"/>
    <p:sldId id="418" r:id="rId23"/>
    <p:sldId id="419" r:id="rId24"/>
    <p:sldId id="398" r:id="rId25"/>
    <p:sldId id="399" r:id="rId26"/>
    <p:sldId id="400" r:id="rId27"/>
    <p:sldId id="406" r:id="rId28"/>
    <p:sldId id="407" r:id="rId29"/>
    <p:sldId id="408" r:id="rId30"/>
    <p:sldId id="422" r:id="rId31"/>
    <p:sldId id="427" r:id="rId32"/>
    <p:sldId id="428" r:id="rId33"/>
    <p:sldId id="410" r:id="rId34"/>
    <p:sldId id="425" r:id="rId35"/>
    <p:sldId id="411" r:id="rId36"/>
    <p:sldId id="412" r:id="rId37"/>
    <p:sldId id="426" r:id="rId38"/>
    <p:sldId id="416" r:id="rId39"/>
    <p:sldId id="417" r:id="rId40"/>
    <p:sldId id="383"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4E2A6-76E6-44D2-B57D-2A021FFF1B53}" v="36" dt="2024-03-01T12:13:35.4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1-3-2024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32766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354734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96502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411810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41506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364374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87700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3817151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76858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33684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37028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42913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1766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247695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321934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56306" y="900114"/>
            <a:ext cx="8783044" cy="996950"/>
          </a:xfrm>
        </p:spPr>
        <p:txBody>
          <a:bodyPr/>
          <a:lstStyle/>
          <a:p>
            <a:pPr eaLnBrk="1" hangingPunct="1"/>
            <a:r>
              <a:rPr lang="nl-NL" altLang="nl-NL" b="1" dirty="0"/>
              <a:t>Windrichtingsensor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56306" y="1781667"/>
            <a:ext cx="7547838" cy="4738260"/>
          </a:xfrm>
        </p:spPr>
        <p:txBody>
          <a:bodyPr>
            <a:normAutofit/>
          </a:bodyPr>
          <a:lstStyle/>
          <a:p>
            <a:pPr indent="0">
              <a:buNone/>
              <a:defRPr/>
            </a:pPr>
            <a:r>
              <a:rPr lang="nl-NL" dirty="0"/>
              <a:t>De windrichtingssensor meet de windrichting.</a:t>
            </a:r>
          </a:p>
          <a:p>
            <a:pPr indent="0">
              <a:buNone/>
              <a:defRPr/>
            </a:pPr>
            <a:endParaRPr lang="nl-NL" dirty="0"/>
          </a:p>
          <a:p>
            <a:pPr indent="0">
              <a:buNone/>
              <a:defRPr/>
            </a:pPr>
            <a:r>
              <a:rPr lang="nl-NL" dirty="0"/>
              <a:t>Als de sensor niet precies richting noorden staat, kan dit ertoe leiden dat de luchtramen aan de verkeerde kant open gaan.</a:t>
            </a:r>
          </a:p>
          <a:p>
            <a:pPr indent="0">
              <a:buNone/>
              <a:defRPr/>
            </a:pPr>
            <a:endParaRPr lang="nl-NL" dirty="0"/>
          </a:p>
          <a:p>
            <a:pPr indent="0">
              <a:buNone/>
              <a:defRPr/>
            </a:pPr>
            <a:r>
              <a:rPr lang="nl-NL" dirty="0"/>
              <a:t>Dit kan een zeer negatief effect hebben op de luchtvochtigheid in de kas en bij extreme gevallen (storm) tot schade aan de kas</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38D011A3-5EF8-4E81-B19E-B25546D0EA9D}"/>
              </a:ext>
            </a:extLst>
          </p:cNvPr>
          <p:cNvPicPr>
            <a:picLocks noChangeAspect="1"/>
          </p:cNvPicPr>
          <p:nvPr/>
        </p:nvPicPr>
        <p:blipFill>
          <a:blip r:embed="rId3"/>
          <a:stretch>
            <a:fillRect/>
          </a:stretch>
        </p:blipFill>
        <p:spPr>
          <a:xfrm>
            <a:off x="9227696" y="4139442"/>
            <a:ext cx="2020660" cy="2718558"/>
          </a:xfrm>
          <a:prstGeom prst="rect">
            <a:avLst/>
          </a:prstGeom>
        </p:spPr>
      </p:pic>
      <p:pic>
        <p:nvPicPr>
          <p:cNvPr id="4" name="Afbeelding 3">
            <a:extLst>
              <a:ext uri="{FF2B5EF4-FFF2-40B4-BE49-F238E27FC236}">
                <a16:creationId xmlns:a16="http://schemas.microsoft.com/office/drawing/2014/main" id="{AA611F9B-1638-57BA-25DC-589D8262C8A6}"/>
              </a:ext>
            </a:extLst>
          </p:cNvPr>
          <p:cNvPicPr>
            <a:picLocks noChangeAspect="1"/>
          </p:cNvPicPr>
          <p:nvPr/>
        </p:nvPicPr>
        <p:blipFill>
          <a:blip r:embed="rId4"/>
          <a:stretch>
            <a:fillRect/>
          </a:stretch>
        </p:blipFill>
        <p:spPr>
          <a:xfrm>
            <a:off x="1172032" y="5240299"/>
            <a:ext cx="6921856" cy="1435174"/>
          </a:xfrm>
          <a:prstGeom prst="rect">
            <a:avLst/>
          </a:prstGeom>
        </p:spPr>
      </p:pic>
      <p:sp>
        <p:nvSpPr>
          <p:cNvPr id="5" name="Ovaal 4">
            <a:extLst>
              <a:ext uri="{FF2B5EF4-FFF2-40B4-BE49-F238E27FC236}">
                <a16:creationId xmlns:a16="http://schemas.microsoft.com/office/drawing/2014/main" id="{4892B594-3734-0678-CB80-C7DE3679BC19}"/>
              </a:ext>
            </a:extLst>
          </p:cNvPr>
          <p:cNvSpPr/>
          <p:nvPr/>
        </p:nvSpPr>
        <p:spPr>
          <a:xfrm>
            <a:off x="2803052" y="6078266"/>
            <a:ext cx="432261" cy="44166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10174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46205" y="900114"/>
            <a:ext cx="9093145" cy="996950"/>
          </a:xfrm>
        </p:spPr>
        <p:txBody>
          <a:bodyPr/>
          <a:lstStyle/>
          <a:p>
            <a:pPr eaLnBrk="1" hangingPunct="1"/>
            <a:r>
              <a:rPr lang="nl-NL" altLang="nl-NL" b="1" dirty="0"/>
              <a:t>Regensensor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46205" y="1781667"/>
            <a:ext cx="7857939" cy="4738260"/>
          </a:xfrm>
        </p:spPr>
        <p:txBody>
          <a:bodyPr>
            <a:normAutofit/>
          </a:bodyPr>
          <a:lstStyle/>
          <a:p>
            <a:pPr indent="0">
              <a:buNone/>
              <a:defRPr/>
            </a:pPr>
            <a:r>
              <a:rPr lang="nl-NL" dirty="0"/>
              <a:t>De regensensor meet of het regent</a:t>
            </a:r>
          </a:p>
          <a:p>
            <a:pPr indent="0">
              <a:buNone/>
              <a:defRPr/>
            </a:pPr>
            <a:endParaRPr lang="nl-NL" dirty="0"/>
          </a:p>
          <a:p>
            <a:pPr indent="0">
              <a:buNone/>
              <a:defRPr/>
            </a:pPr>
            <a:r>
              <a:rPr lang="nl-NL" dirty="0"/>
              <a:t>Afhankelijk van deze meting gaan de luchtramen open of dicht.</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0FB2F118-AD37-4772-B066-9606A46004DE}"/>
              </a:ext>
            </a:extLst>
          </p:cNvPr>
          <p:cNvPicPr>
            <a:picLocks noChangeAspect="1"/>
          </p:cNvPicPr>
          <p:nvPr/>
        </p:nvPicPr>
        <p:blipFill>
          <a:blip r:embed="rId3"/>
          <a:stretch>
            <a:fillRect/>
          </a:stretch>
        </p:blipFill>
        <p:spPr>
          <a:xfrm>
            <a:off x="3176342" y="3429000"/>
            <a:ext cx="1998374" cy="2891956"/>
          </a:xfrm>
          <a:prstGeom prst="rect">
            <a:avLst/>
          </a:prstGeom>
        </p:spPr>
      </p:pic>
    </p:spTree>
    <p:extLst>
      <p:ext uri="{BB962C8B-B14F-4D97-AF65-F5344CB8AC3E}">
        <p14:creationId xmlns:p14="http://schemas.microsoft.com/office/powerpoint/2010/main" val="4602520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err="1"/>
              <a:t>Solari</a:t>
            </a:r>
            <a:r>
              <a:rPr lang="nl-NL" altLang="nl-NL" dirty="0"/>
              <a:t>-sensor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45936" y="1781667"/>
            <a:ext cx="7911548" cy="4738260"/>
          </a:xfrm>
        </p:spPr>
        <p:txBody>
          <a:bodyPr>
            <a:normAutofit/>
          </a:bodyPr>
          <a:lstStyle/>
          <a:p>
            <a:pPr indent="0">
              <a:buNone/>
              <a:defRPr/>
            </a:pPr>
            <a:r>
              <a:rPr lang="nl-NL" dirty="0"/>
              <a:t>Deze zijn er in verschillende uitvoeringen.</a:t>
            </a:r>
          </a:p>
          <a:p>
            <a:pPr indent="0">
              <a:buNone/>
              <a:defRPr/>
            </a:pPr>
            <a:r>
              <a:rPr lang="nl-NL" dirty="0"/>
              <a:t>Ze meten de stralingsintensiteit.</a:t>
            </a:r>
          </a:p>
          <a:p>
            <a:pPr indent="0">
              <a:buNone/>
              <a:defRPr/>
            </a:pPr>
            <a:endParaRPr lang="nl-NL" dirty="0"/>
          </a:p>
          <a:p>
            <a:pPr indent="0">
              <a:buNone/>
              <a:defRPr/>
            </a:pPr>
            <a:r>
              <a:rPr lang="nl-NL" dirty="0"/>
              <a:t>Afhankelijk van deze metingen:</a:t>
            </a:r>
          </a:p>
          <a:p>
            <a:pPr marL="342900" indent="-342900">
              <a:defRPr/>
            </a:pPr>
            <a:r>
              <a:rPr lang="nl-NL" dirty="0"/>
              <a:t>Gaan de doeken open of dicht</a:t>
            </a:r>
          </a:p>
          <a:p>
            <a:pPr marL="342900" indent="-342900">
              <a:defRPr/>
            </a:pPr>
            <a:r>
              <a:rPr lang="nl-NL" dirty="0"/>
              <a:t>Openen of sluiten de ramen</a:t>
            </a:r>
          </a:p>
          <a:p>
            <a:pPr marL="342900" indent="-342900">
              <a:defRPr/>
            </a:pPr>
            <a:r>
              <a:rPr lang="nl-NL" dirty="0"/>
              <a:t>Wordt het groeilicht aangestuurd</a:t>
            </a:r>
          </a:p>
          <a:p>
            <a:pPr marL="342900" indent="-342900">
              <a:defRPr/>
            </a:pPr>
            <a:r>
              <a:rPr lang="nl-NL" dirty="0"/>
              <a:t>Kan het watergeef strategie worden aangepast</a:t>
            </a:r>
          </a:p>
          <a:p>
            <a:pPr marL="342900" indent="-342900">
              <a:defRPr/>
            </a:pPr>
            <a:endParaRPr lang="nl-NL" dirty="0"/>
          </a:p>
          <a:p>
            <a:pPr indent="0">
              <a:buNone/>
              <a:defRPr/>
            </a:pPr>
            <a:br>
              <a:rPr lang="nl-NL" dirty="0"/>
            </a:br>
            <a:r>
              <a:rPr lang="nl-NL" dirty="0"/>
              <a:t>.</a:t>
            </a:r>
          </a:p>
          <a:p>
            <a:pPr marL="342900" indent="-342900">
              <a:defRPr/>
            </a:pPr>
            <a:endParaRPr lang="nl-NL" dirty="0"/>
          </a:p>
          <a:p>
            <a:pPr indent="0">
              <a:buNone/>
              <a:defRPr/>
            </a:pPr>
            <a:endParaRPr lang="nl-NL" dirty="0"/>
          </a:p>
        </p:txBody>
      </p:sp>
      <p:pic>
        <p:nvPicPr>
          <p:cNvPr id="7" name="Afbeelding 6">
            <a:extLst>
              <a:ext uri="{FF2B5EF4-FFF2-40B4-BE49-F238E27FC236}">
                <a16:creationId xmlns:a16="http://schemas.microsoft.com/office/drawing/2014/main" id="{681863E1-4A70-4A8F-B6B7-C73845D03647}"/>
              </a:ext>
            </a:extLst>
          </p:cNvPr>
          <p:cNvPicPr>
            <a:picLocks noChangeAspect="1"/>
          </p:cNvPicPr>
          <p:nvPr/>
        </p:nvPicPr>
        <p:blipFill>
          <a:blip r:embed="rId3"/>
          <a:stretch>
            <a:fillRect/>
          </a:stretch>
        </p:blipFill>
        <p:spPr>
          <a:xfrm>
            <a:off x="7358684" y="1405098"/>
            <a:ext cx="2570173" cy="2017519"/>
          </a:xfrm>
          <a:prstGeom prst="rect">
            <a:avLst/>
          </a:prstGeom>
        </p:spPr>
      </p:pic>
      <p:pic>
        <p:nvPicPr>
          <p:cNvPr id="8" name="Afbeelding 7">
            <a:extLst>
              <a:ext uri="{FF2B5EF4-FFF2-40B4-BE49-F238E27FC236}">
                <a16:creationId xmlns:a16="http://schemas.microsoft.com/office/drawing/2014/main" id="{A87BE534-F292-417D-9208-2E3C4B02EFF1}"/>
              </a:ext>
            </a:extLst>
          </p:cNvPr>
          <p:cNvPicPr>
            <a:picLocks noChangeAspect="1"/>
          </p:cNvPicPr>
          <p:nvPr/>
        </p:nvPicPr>
        <p:blipFill>
          <a:blip r:embed="rId4"/>
          <a:stretch>
            <a:fillRect/>
          </a:stretch>
        </p:blipFill>
        <p:spPr>
          <a:xfrm>
            <a:off x="10326192" y="596348"/>
            <a:ext cx="1485011" cy="2486530"/>
          </a:xfrm>
          <a:prstGeom prst="rect">
            <a:avLst/>
          </a:prstGeom>
        </p:spPr>
      </p:pic>
      <p:pic>
        <p:nvPicPr>
          <p:cNvPr id="9" name="Afbeelding 8">
            <a:extLst>
              <a:ext uri="{FF2B5EF4-FFF2-40B4-BE49-F238E27FC236}">
                <a16:creationId xmlns:a16="http://schemas.microsoft.com/office/drawing/2014/main" id="{5743BF60-2DB7-4647-8944-FEF7456063FF}"/>
              </a:ext>
            </a:extLst>
          </p:cNvPr>
          <p:cNvPicPr>
            <a:picLocks noChangeAspect="1"/>
          </p:cNvPicPr>
          <p:nvPr/>
        </p:nvPicPr>
        <p:blipFill>
          <a:blip r:embed="rId5"/>
          <a:stretch>
            <a:fillRect/>
          </a:stretch>
        </p:blipFill>
        <p:spPr>
          <a:xfrm>
            <a:off x="9253248" y="4357752"/>
            <a:ext cx="2495550" cy="2162175"/>
          </a:xfrm>
          <a:prstGeom prst="rect">
            <a:avLst/>
          </a:prstGeom>
        </p:spPr>
      </p:pic>
      <p:pic>
        <p:nvPicPr>
          <p:cNvPr id="3" name="Afbeelding 2">
            <a:extLst>
              <a:ext uri="{FF2B5EF4-FFF2-40B4-BE49-F238E27FC236}">
                <a16:creationId xmlns:a16="http://schemas.microsoft.com/office/drawing/2014/main" id="{F216494C-B127-4D63-FD2B-AD59614DD85D}"/>
              </a:ext>
            </a:extLst>
          </p:cNvPr>
          <p:cNvPicPr>
            <a:picLocks noChangeAspect="1"/>
          </p:cNvPicPr>
          <p:nvPr/>
        </p:nvPicPr>
        <p:blipFill>
          <a:blip r:embed="rId6"/>
          <a:stretch>
            <a:fillRect/>
          </a:stretch>
        </p:blipFill>
        <p:spPr>
          <a:xfrm>
            <a:off x="436828" y="4960937"/>
            <a:ext cx="6921856" cy="1435174"/>
          </a:xfrm>
          <a:prstGeom prst="rect">
            <a:avLst/>
          </a:prstGeom>
        </p:spPr>
      </p:pic>
      <p:sp>
        <p:nvSpPr>
          <p:cNvPr id="4" name="Ovaal 3">
            <a:extLst>
              <a:ext uri="{FF2B5EF4-FFF2-40B4-BE49-F238E27FC236}">
                <a16:creationId xmlns:a16="http://schemas.microsoft.com/office/drawing/2014/main" id="{4C28E1CC-B9A7-A646-80F8-5A541F702C8D}"/>
              </a:ext>
            </a:extLst>
          </p:cNvPr>
          <p:cNvSpPr/>
          <p:nvPr/>
        </p:nvSpPr>
        <p:spPr>
          <a:xfrm>
            <a:off x="2405849" y="5734975"/>
            <a:ext cx="541537" cy="5237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879430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fade">
                                      <p:cBhvr>
                                        <p:cTn id="24" dur="1000"/>
                                        <p:tgtEl>
                                          <p:spTgt spid="7171">
                                            <p:txEl>
                                              <p:pRg st="3" end="3"/>
                                            </p:txEl>
                                          </p:spTgt>
                                        </p:tgtEl>
                                      </p:cBhvr>
                                    </p:animEffect>
                                    <p:anim calcmode="lin" valueType="num">
                                      <p:cBhvr>
                                        <p:cTn id="2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fade">
                                      <p:cBhvr>
                                        <p:cTn id="31" dur="1000"/>
                                        <p:tgtEl>
                                          <p:spTgt spid="7171">
                                            <p:txEl>
                                              <p:pRg st="4" end="4"/>
                                            </p:txEl>
                                          </p:spTgt>
                                        </p:tgtEl>
                                      </p:cBhvr>
                                    </p:animEffect>
                                    <p:anim calcmode="lin" valueType="num">
                                      <p:cBhvr>
                                        <p:cTn id="3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171">
                                            <p:txEl>
                                              <p:pRg st="5" end="5"/>
                                            </p:txEl>
                                          </p:spTgt>
                                        </p:tgtEl>
                                        <p:attrNameLst>
                                          <p:attrName>style.visibility</p:attrName>
                                        </p:attrNameLst>
                                      </p:cBhvr>
                                      <p:to>
                                        <p:strVal val="visible"/>
                                      </p:to>
                                    </p:set>
                                    <p:animEffect transition="in" filter="fade">
                                      <p:cBhvr>
                                        <p:cTn id="38" dur="1000"/>
                                        <p:tgtEl>
                                          <p:spTgt spid="7171">
                                            <p:txEl>
                                              <p:pRg st="5" end="5"/>
                                            </p:txEl>
                                          </p:spTgt>
                                        </p:tgtEl>
                                      </p:cBhvr>
                                    </p:animEffect>
                                    <p:anim calcmode="lin" valueType="num">
                                      <p:cBhvr>
                                        <p:cTn id="3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171">
                                            <p:txEl>
                                              <p:pRg st="6" end="6"/>
                                            </p:txEl>
                                          </p:spTgt>
                                        </p:tgtEl>
                                        <p:attrNameLst>
                                          <p:attrName>style.visibility</p:attrName>
                                        </p:attrNameLst>
                                      </p:cBhvr>
                                      <p:to>
                                        <p:strVal val="visible"/>
                                      </p:to>
                                    </p:set>
                                    <p:animEffect transition="in" filter="fade">
                                      <p:cBhvr>
                                        <p:cTn id="45" dur="1000"/>
                                        <p:tgtEl>
                                          <p:spTgt spid="7171">
                                            <p:txEl>
                                              <p:pRg st="6" end="6"/>
                                            </p:txEl>
                                          </p:spTgt>
                                        </p:tgtEl>
                                      </p:cBhvr>
                                    </p:animEffect>
                                    <p:anim calcmode="lin" valueType="num">
                                      <p:cBhvr>
                                        <p:cTn id="4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171">
                                            <p:txEl>
                                              <p:pRg st="7" end="7"/>
                                            </p:txEl>
                                          </p:spTgt>
                                        </p:tgtEl>
                                        <p:attrNameLst>
                                          <p:attrName>style.visibility</p:attrName>
                                        </p:attrNameLst>
                                      </p:cBhvr>
                                      <p:to>
                                        <p:strVal val="visible"/>
                                      </p:to>
                                    </p:set>
                                    <p:animEffect transition="in" filter="fade">
                                      <p:cBhvr>
                                        <p:cTn id="52" dur="1000"/>
                                        <p:tgtEl>
                                          <p:spTgt spid="7171">
                                            <p:txEl>
                                              <p:pRg st="7" end="7"/>
                                            </p:txEl>
                                          </p:spTgt>
                                        </p:tgtEl>
                                      </p:cBhvr>
                                    </p:animEffect>
                                    <p:anim calcmode="lin" valueType="num">
                                      <p:cBhvr>
                                        <p:cTn id="53"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6CE67-1439-46BA-90AB-C259130CFE3D}"/>
              </a:ext>
            </a:extLst>
          </p:cNvPr>
          <p:cNvSpPr>
            <a:spLocks noGrp="1"/>
          </p:cNvSpPr>
          <p:nvPr>
            <p:ph type="title"/>
          </p:nvPr>
        </p:nvSpPr>
        <p:spPr/>
        <p:txBody>
          <a:bodyPr/>
          <a:lstStyle/>
          <a:p>
            <a:r>
              <a:rPr lang="nl-NL" dirty="0"/>
              <a:t>Instraling</a:t>
            </a:r>
          </a:p>
        </p:txBody>
      </p:sp>
      <p:pic>
        <p:nvPicPr>
          <p:cNvPr id="4" name="Tijdelijke aanduiding voor inhoud 3">
            <a:extLst>
              <a:ext uri="{FF2B5EF4-FFF2-40B4-BE49-F238E27FC236}">
                <a16:creationId xmlns:a16="http://schemas.microsoft.com/office/drawing/2014/main" id="{A58BF699-9A2C-40F1-9643-34BF76960867}"/>
              </a:ext>
            </a:extLst>
          </p:cNvPr>
          <p:cNvPicPr>
            <a:picLocks noGrp="1" noChangeAspect="1"/>
          </p:cNvPicPr>
          <p:nvPr>
            <p:ph idx="1"/>
          </p:nvPr>
        </p:nvPicPr>
        <p:blipFill>
          <a:blip r:embed="rId2"/>
          <a:stretch>
            <a:fillRect/>
          </a:stretch>
        </p:blipFill>
        <p:spPr>
          <a:xfrm>
            <a:off x="755999" y="1854460"/>
            <a:ext cx="9052409" cy="4579895"/>
          </a:xfrm>
          <a:prstGeom prst="rect">
            <a:avLst/>
          </a:prstGeom>
        </p:spPr>
      </p:pic>
    </p:spTree>
    <p:extLst>
      <p:ext uri="{BB962C8B-B14F-4D97-AF65-F5344CB8AC3E}">
        <p14:creationId xmlns:p14="http://schemas.microsoft.com/office/powerpoint/2010/main" val="402322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6348C-AE40-4D50-A7C0-AA0F2100547F}"/>
              </a:ext>
            </a:extLst>
          </p:cNvPr>
          <p:cNvSpPr>
            <a:spLocks noGrp="1"/>
          </p:cNvSpPr>
          <p:nvPr>
            <p:ph type="title"/>
          </p:nvPr>
        </p:nvSpPr>
        <p:spPr/>
        <p:txBody>
          <a:bodyPr/>
          <a:lstStyle/>
          <a:p>
            <a:r>
              <a:rPr lang="nl-NL" dirty="0"/>
              <a:t>Neerslag intensiteitsmeter</a:t>
            </a:r>
          </a:p>
        </p:txBody>
      </p:sp>
      <p:sp>
        <p:nvSpPr>
          <p:cNvPr id="3" name="Tijdelijke aanduiding voor inhoud 2">
            <a:extLst>
              <a:ext uri="{FF2B5EF4-FFF2-40B4-BE49-F238E27FC236}">
                <a16:creationId xmlns:a16="http://schemas.microsoft.com/office/drawing/2014/main" id="{9C0365FA-4B2D-49A2-B136-646CBE77DBAC}"/>
              </a:ext>
            </a:extLst>
          </p:cNvPr>
          <p:cNvSpPr>
            <a:spLocks noGrp="1"/>
          </p:cNvSpPr>
          <p:nvPr>
            <p:ph idx="1"/>
          </p:nvPr>
        </p:nvSpPr>
        <p:spPr>
          <a:xfrm>
            <a:off x="756000" y="1728000"/>
            <a:ext cx="9036000" cy="4351338"/>
          </a:xfrm>
        </p:spPr>
        <p:txBody>
          <a:bodyPr/>
          <a:lstStyle/>
          <a:p>
            <a:pPr indent="0">
              <a:buNone/>
            </a:pPr>
            <a:r>
              <a:rPr lang="nl-NL" dirty="0"/>
              <a:t>De </a:t>
            </a:r>
            <a:r>
              <a:rPr lang="nl-NL" dirty="0" err="1"/>
              <a:t>neerslagintensiteitsmeter</a:t>
            </a:r>
            <a:r>
              <a:rPr lang="nl-NL" dirty="0"/>
              <a:t> meet de hoeveelheid neerslag, aan de hand van deze meter wordt bepaald in hoeverre de ramen open of dicht gaan </a:t>
            </a:r>
          </a:p>
          <a:p>
            <a:pPr indent="0">
              <a:buNone/>
            </a:pPr>
            <a:endParaRPr lang="nl-NL" dirty="0"/>
          </a:p>
        </p:txBody>
      </p:sp>
      <p:pic>
        <p:nvPicPr>
          <p:cNvPr id="6" name="Afbeelding 5">
            <a:extLst>
              <a:ext uri="{FF2B5EF4-FFF2-40B4-BE49-F238E27FC236}">
                <a16:creationId xmlns:a16="http://schemas.microsoft.com/office/drawing/2014/main" id="{89FBC5FD-076E-466D-BB6B-4E29A86ACC30}"/>
              </a:ext>
            </a:extLst>
          </p:cNvPr>
          <p:cNvPicPr>
            <a:picLocks noChangeAspect="1"/>
          </p:cNvPicPr>
          <p:nvPr/>
        </p:nvPicPr>
        <p:blipFill rotWithShape="1">
          <a:blip r:embed="rId2"/>
          <a:srcRect t="10967"/>
          <a:stretch/>
        </p:blipFill>
        <p:spPr>
          <a:xfrm>
            <a:off x="2807978" y="3429000"/>
            <a:ext cx="2697275" cy="2452977"/>
          </a:xfrm>
          <a:prstGeom prst="rect">
            <a:avLst/>
          </a:prstGeom>
        </p:spPr>
      </p:pic>
    </p:spTree>
    <p:extLst>
      <p:ext uri="{BB962C8B-B14F-4D97-AF65-F5344CB8AC3E}">
        <p14:creationId xmlns:p14="http://schemas.microsoft.com/office/powerpoint/2010/main" val="2952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08598" y="900114"/>
            <a:ext cx="8830752" cy="996950"/>
          </a:xfrm>
        </p:spPr>
        <p:txBody>
          <a:bodyPr/>
          <a:lstStyle/>
          <a:p>
            <a:pPr eaLnBrk="1" hangingPunct="1"/>
            <a:r>
              <a:rPr lang="nl-NL" altLang="nl-NL" dirty="0"/>
              <a:t>Buiten RV-sensor</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08598" y="1781667"/>
            <a:ext cx="7595546" cy="4738260"/>
          </a:xfrm>
        </p:spPr>
        <p:txBody>
          <a:bodyPr>
            <a:normAutofit/>
          </a:bodyPr>
          <a:lstStyle/>
          <a:p>
            <a:pPr indent="0">
              <a:buNone/>
              <a:defRPr/>
            </a:pPr>
            <a:r>
              <a:rPr lang="nl-NL" dirty="0"/>
              <a:t>De buiten RV-sensor meet de RV buiten de kas. </a:t>
            </a:r>
            <a:br>
              <a:rPr lang="nl-NL" dirty="0"/>
            </a:br>
            <a:r>
              <a:rPr lang="nl-NL" dirty="0"/>
              <a:t>Afhankelijk van deze meting gaan de ramen open of dicht en is de luchtvochtigheid in de kas te regelen.</a:t>
            </a:r>
          </a:p>
          <a:p>
            <a:pPr indent="0">
              <a:buNone/>
              <a:defRPr/>
            </a:pPr>
            <a:endParaRPr lang="nl-NL" dirty="0"/>
          </a:p>
        </p:txBody>
      </p:sp>
      <p:pic>
        <p:nvPicPr>
          <p:cNvPr id="3" name="Afbeelding 2">
            <a:extLst>
              <a:ext uri="{FF2B5EF4-FFF2-40B4-BE49-F238E27FC236}">
                <a16:creationId xmlns:a16="http://schemas.microsoft.com/office/drawing/2014/main" id="{C1C191BB-8C66-4F8B-8EF9-32335746A2F2}"/>
              </a:ext>
            </a:extLst>
          </p:cNvPr>
          <p:cNvPicPr>
            <a:picLocks noChangeAspect="1"/>
          </p:cNvPicPr>
          <p:nvPr/>
        </p:nvPicPr>
        <p:blipFill>
          <a:blip r:embed="rId3"/>
          <a:stretch>
            <a:fillRect/>
          </a:stretch>
        </p:blipFill>
        <p:spPr>
          <a:xfrm>
            <a:off x="2789843" y="3257667"/>
            <a:ext cx="2660374" cy="2438676"/>
          </a:xfrm>
          <a:prstGeom prst="rect">
            <a:avLst/>
          </a:prstGeom>
        </p:spPr>
      </p:pic>
    </p:spTree>
    <p:extLst>
      <p:ext uri="{BB962C8B-B14F-4D97-AF65-F5344CB8AC3E}">
        <p14:creationId xmlns:p14="http://schemas.microsoft.com/office/powerpoint/2010/main" val="8850741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1000"/>
                                        <p:tgtEl>
                                          <p:spTgt spid="7171">
                                            <p:txEl>
                                              <p:pRg st="0" end="0"/>
                                            </p:txEl>
                                          </p:spTgt>
                                        </p:tgtEl>
                                      </p:cBhvr>
                                    </p:animEffect>
                                    <p:anim calcmode="lin" valueType="num">
                                      <p:cBhvr>
                                        <p:cTn id="15"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sensoren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7663501" cy="4738260"/>
          </a:xfrm>
        </p:spPr>
        <p:txBody>
          <a:bodyPr>
            <a:normAutofit lnSpcReduction="10000"/>
          </a:bodyPr>
          <a:lstStyle/>
          <a:p>
            <a:pPr indent="0">
              <a:buNone/>
              <a:defRPr/>
            </a:pPr>
            <a:r>
              <a:rPr lang="nl-NL" dirty="0"/>
              <a:t>Noem eens een aantal sensoren in de kas</a:t>
            </a:r>
          </a:p>
          <a:p>
            <a:pPr indent="0">
              <a:buNone/>
              <a:defRPr/>
            </a:pPr>
            <a:endParaRPr lang="nl-NL" dirty="0"/>
          </a:p>
          <a:p>
            <a:pPr marL="342900" indent="-342900">
              <a:defRPr/>
            </a:pPr>
            <a:r>
              <a:rPr lang="nl-NL" dirty="0"/>
              <a:t>Par-sensor</a:t>
            </a:r>
          </a:p>
          <a:p>
            <a:pPr marL="342900" indent="-342900">
              <a:defRPr/>
            </a:pPr>
            <a:r>
              <a:rPr lang="nl-NL" dirty="0" err="1"/>
              <a:t>Meetbox</a:t>
            </a:r>
            <a:endParaRPr lang="nl-NL" dirty="0"/>
          </a:p>
          <a:p>
            <a:pPr marL="342900" indent="-342900">
              <a:defRPr/>
            </a:pPr>
            <a:r>
              <a:rPr lang="nl-NL" dirty="0"/>
              <a:t>Elektronische </a:t>
            </a:r>
            <a:r>
              <a:rPr lang="nl-NL" dirty="0" err="1"/>
              <a:t>meetbox</a:t>
            </a:r>
            <a:endParaRPr lang="nl-NL" dirty="0"/>
          </a:p>
          <a:p>
            <a:pPr marL="342900" indent="-342900">
              <a:defRPr/>
            </a:pPr>
            <a:r>
              <a:rPr lang="nl-NL" dirty="0"/>
              <a:t>Sneeuwdetector</a:t>
            </a:r>
          </a:p>
          <a:p>
            <a:pPr marL="342900" indent="-342900">
              <a:defRPr/>
            </a:pPr>
            <a:r>
              <a:rPr lang="nl-NL" dirty="0"/>
              <a:t>Co2 monitor</a:t>
            </a:r>
          </a:p>
          <a:p>
            <a:pPr marL="342900" indent="-342900">
              <a:defRPr/>
            </a:pPr>
            <a:r>
              <a:rPr lang="nl-NL" dirty="0" err="1"/>
              <a:t>Grodan</a:t>
            </a:r>
            <a:r>
              <a:rPr lang="nl-NL" dirty="0"/>
              <a:t> </a:t>
            </a:r>
            <a:r>
              <a:rPr lang="nl-NL" dirty="0" err="1"/>
              <a:t>Grosens</a:t>
            </a:r>
            <a:endParaRPr lang="nl-NL" dirty="0"/>
          </a:p>
          <a:p>
            <a:pPr marL="342900" indent="-342900">
              <a:defRPr/>
            </a:pPr>
            <a:r>
              <a:rPr lang="nl-NL" dirty="0"/>
              <a:t>Blad temperatuurmeters</a:t>
            </a:r>
          </a:p>
          <a:p>
            <a:pPr marL="342900" indent="-342900">
              <a:defRPr/>
            </a:pPr>
            <a:r>
              <a:rPr lang="nl-NL" dirty="0"/>
              <a:t>Bladdikte meter</a:t>
            </a:r>
          </a:p>
          <a:p>
            <a:pPr marL="342900" indent="-342900">
              <a:defRPr/>
            </a:pPr>
            <a:r>
              <a:rPr lang="nl-NL" dirty="0"/>
              <a:t>EC Meter</a:t>
            </a:r>
          </a:p>
          <a:p>
            <a:pPr marL="342900" indent="-342900">
              <a:defRPr/>
            </a:pPr>
            <a:r>
              <a:rPr lang="nl-NL" dirty="0"/>
              <a:t>PH meter</a:t>
            </a:r>
          </a:p>
          <a:p>
            <a:pPr marL="342900" indent="-342900">
              <a:defRPr/>
            </a:pPr>
            <a:r>
              <a:rPr lang="nl-NL" dirty="0"/>
              <a:t>Drainwatersensor</a:t>
            </a:r>
          </a:p>
          <a:p>
            <a:pPr marL="342900" indent="-342900">
              <a:defRPr/>
            </a:pPr>
            <a:r>
              <a:rPr lang="nl-NL" dirty="0"/>
              <a:t>Warm water sensoren</a:t>
            </a:r>
          </a:p>
          <a:p>
            <a:pPr marL="342900" indent="-342900">
              <a:defRPr/>
            </a:pPr>
            <a:endParaRPr lang="nl-NL" dirty="0"/>
          </a:p>
          <a:p>
            <a:pPr marL="342900" indent="-342900">
              <a:defRPr/>
            </a:pPr>
            <a:endParaRPr lang="nl-NL" dirty="0"/>
          </a:p>
          <a:p>
            <a:pPr marL="342900" indent="-342900">
              <a:defRPr/>
            </a:pPr>
            <a:endParaRPr lang="nl-NL" dirty="0"/>
          </a:p>
          <a:p>
            <a:pPr marL="342900" indent="-342900">
              <a:defRPr/>
            </a:pPr>
            <a:endParaRPr lang="nl-NL" dirty="0"/>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spTree>
    <p:extLst>
      <p:ext uri="{BB962C8B-B14F-4D97-AF65-F5344CB8AC3E}">
        <p14:creationId xmlns:p14="http://schemas.microsoft.com/office/powerpoint/2010/main" val="41537028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Effect transition="in" filter="fade">
                                      <p:cBhvr>
                                        <p:cTn id="35" dur="1000"/>
                                        <p:tgtEl>
                                          <p:spTgt spid="7171">
                                            <p:txEl>
                                              <p:pRg st="5" end="5"/>
                                            </p:txEl>
                                          </p:spTgt>
                                        </p:tgtEl>
                                      </p:cBhvr>
                                    </p:animEffect>
                                    <p:anim calcmode="lin" valueType="num">
                                      <p:cBhvr>
                                        <p:cTn id="3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fade">
                                      <p:cBhvr>
                                        <p:cTn id="42" dur="1000"/>
                                        <p:tgtEl>
                                          <p:spTgt spid="7171">
                                            <p:txEl>
                                              <p:pRg st="6" end="6"/>
                                            </p:txEl>
                                          </p:spTgt>
                                        </p:tgtEl>
                                      </p:cBhvr>
                                    </p:animEffect>
                                    <p:anim calcmode="lin" valueType="num">
                                      <p:cBhvr>
                                        <p:cTn id="43"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Effect transition="in" filter="fade">
                                      <p:cBhvr>
                                        <p:cTn id="49" dur="1000"/>
                                        <p:tgtEl>
                                          <p:spTgt spid="7171">
                                            <p:txEl>
                                              <p:pRg st="7" end="7"/>
                                            </p:txEl>
                                          </p:spTgt>
                                        </p:tgtEl>
                                      </p:cBhvr>
                                    </p:animEffect>
                                    <p:anim calcmode="lin" valueType="num">
                                      <p:cBhvr>
                                        <p:cTn id="50"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171">
                                            <p:txEl>
                                              <p:pRg st="8" end="8"/>
                                            </p:txEl>
                                          </p:spTgt>
                                        </p:tgtEl>
                                        <p:attrNameLst>
                                          <p:attrName>style.visibility</p:attrName>
                                        </p:attrNameLst>
                                      </p:cBhvr>
                                      <p:to>
                                        <p:strVal val="visible"/>
                                      </p:to>
                                    </p:set>
                                    <p:animEffect transition="in" filter="fade">
                                      <p:cBhvr>
                                        <p:cTn id="56" dur="1000"/>
                                        <p:tgtEl>
                                          <p:spTgt spid="7171">
                                            <p:txEl>
                                              <p:pRg st="8" end="8"/>
                                            </p:txEl>
                                          </p:spTgt>
                                        </p:tgtEl>
                                      </p:cBhvr>
                                    </p:animEffect>
                                    <p:anim calcmode="lin" valueType="num">
                                      <p:cBhvr>
                                        <p:cTn id="57"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171">
                                            <p:txEl>
                                              <p:pRg st="9" end="9"/>
                                            </p:txEl>
                                          </p:spTgt>
                                        </p:tgtEl>
                                        <p:attrNameLst>
                                          <p:attrName>style.visibility</p:attrName>
                                        </p:attrNameLst>
                                      </p:cBhvr>
                                      <p:to>
                                        <p:strVal val="visible"/>
                                      </p:to>
                                    </p:set>
                                    <p:animEffect transition="in" filter="fade">
                                      <p:cBhvr>
                                        <p:cTn id="63" dur="1000"/>
                                        <p:tgtEl>
                                          <p:spTgt spid="7171">
                                            <p:txEl>
                                              <p:pRg st="9" end="9"/>
                                            </p:txEl>
                                          </p:spTgt>
                                        </p:tgtEl>
                                      </p:cBhvr>
                                    </p:animEffect>
                                    <p:anim calcmode="lin" valueType="num">
                                      <p:cBhvr>
                                        <p:cTn id="64"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171">
                                            <p:txEl>
                                              <p:pRg st="10" end="10"/>
                                            </p:txEl>
                                          </p:spTgt>
                                        </p:tgtEl>
                                        <p:attrNameLst>
                                          <p:attrName>style.visibility</p:attrName>
                                        </p:attrNameLst>
                                      </p:cBhvr>
                                      <p:to>
                                        <p:strVal val="visible"/>
                                      </p:to>
                                    </p:set>
                                    <p:animEffect transition="in" filter="fade">
                                      <p:cBhvr>
                                        <p:cTn id="70" dur="1000"/>
                                        <p:tgtEl>
                                          <p:spTgt spid="7171">
                                            <p:txEl>
                                              <p:pRg st="10" end="10"/>
                                            </p:txEl>
                                          </p:spTgt>
                                        </p:tgtEl>
                                      </p:cBhvr>
                                    </p:animEffect>
                                    <p:anim calcmode="lin" valueType="num">
                                      <p:cBhvr>
                                        <p:cTn id="71" dur="10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717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171">
                                            <p:txEl>
                                              <p:pRg st="11" end="11"/>
                                            </p:txEl>
                                          </p:spTgt>
                                        </p:tgtEl>
                                        <p:attrNameLst>
                                          <p:attrName>style.visibility</p:attrName>
                                        </p:attrNameLst>
                                      </p:cBhvr>
                                      <p:to>
                                        <p:strVal val="visible"/>
                                      </p:to>
                                    </p:set>
                                    <p:animEffect transition="in" filter="fade">
                                      <p:cBhvr>
                                        <p:cTn id="77" dur="1000"/>
                                        <p:tgtEl>
                                          <p:spTgt spid="7171">
                                            <p:txEl>
                                              <p:pRg st="11" end="11"/>
                                            </p:txEl>
                                          </p:spTgt>
                                        </p:tgtEl>
                                      </p:cBhvr>
                                    </p:animEffect>
                                    <p:anim calcmode="lin" valueType="num">
                                      <p:cBhvr>
                                        <p:cTn id="78" dur="10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717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171">
                                            <p:txEl>
                                              <p:pRg st="12" end="12"/>
                                            </p:txEl>
                                          </p:spTgt>
                                        </p:tgtEl>
                                        <p:attrNameLst>
                                          <p:attrName>style.visibility</p:attrName>
                                        </p:attrNameLst>
                                      </p:cBhvr>
                                      <p:to>
                                        <p:strVal val="visible"/>
                                      </p:to>
                                    </p:set>
                                    <p:animEffect transition="in" filter="fade">
                                      <p:cBhvr>
                                        <p:cTn id="84" dur="1000"/>
                                        <p:tgtEl>
                                          <p:spTgt spid="7171">
                                            <p:txEl>
                                              <p:pRg st="12" end="12"/>
                                            </p:txEl>
                                          </p:spTgt>
                                        </p:tgtEl>
                                      </p:cBhvr>
                                    </p:animEffect>
                                    <p:anim calcmode="lin" valueType="num">
                                      <p:cBhvr>
                                        <p:cTn id="85" dur="10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7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171">
                                            <p:txEl>
                                              <p:pRg st="13" end="13"/>
                                            </p:txEl>
                                          </p:spTgt>
                                        </p:tgtEl>
                                        <p:attrNameLst>
                                          <p:attrName>style.visibility</p:attrName>
                                        </p:attrNameLst>
                                      </p:cBhvr>
                                      <p:to>
                                        <p:strVal val="visible"/>
                                      </p:to>
                                    </p:set>
                                    <p:animEffect transition="in" filter="fade">
                                      <p:cBhvr>
                                        <p:cTn id="91" dur="1000"/>
                                        <p:tgtEl>
                                          <p:spTgt spid="7171">
                                            <p:txEl>
                                              <p:pRg st="13" end="13"/>
                                            </p:txEl>
                                          </p:spTgt>
                                        </p:tgtEl>
                                      </p:cBhvr>
                                    </p:animEffect>
                                    <p:anim calcmode="lin" valueType="num">
                                      <p:cBhvr>
                                        <p:cTn id="92" dur="10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717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0059" y="900114"/>
            <a:ext cx="9069291" cy="996950"/>
          </a:xfrm>
        </p:spPr>
        <p:txBody>
          <a:bodyPr/>
          <a:lstStyle/>
          <a:p>
            <a:pPr eaLnBrk="1" hangingPunct="1"/>
            <a:r>
              <a:rPr lang="nl-NL" altLang="nl-NL" b="1" dirty="0"/>
              <a:t>PAR-sensor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0059" y="1781667"/>
            <a:ext cx="7834085" cy="4738260"/>
          </a:xfrm>
        </p:spPr>
        <p:txBody>
          <a:bodyPr>
            <a:normAutofit/>
          </a:bodyPr>
          <a:lstStyle/>
          <a:p>
            <a:pPr indent="0">
              <a:buNone/>
              <a:defRPr/>
            </a:pPr>
            <a:r>
              <a:rPr lang="nl-NL" dirty="0"/>
              <a:t>De PAR-sensor meet het specifieke deel van het lichtspectrum dat de plant in groei omzet.</a:t>
            </a:r>
          </a:p>
          <a:p>
            <a:pPr indent="0">
              <a:buNone/>
              <a:defRPr/>
            </a:pPr>
            <a:r>
              <a:rPr lang="nl-NL" dirty="0"/>
              <a:t>Afhankelijk van deze meting worden de schermen geopend of gesloten en gaan de groeilampen uit of aan</a:t>
            </a:r>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46CE6413-7D15-44EE-9CDC-BC1DE4F87389}"/>
              </a:ext>
            </a:extLst>
          </p:cNvPr>
          <p:cNvPicPr>
            <a:picLocks noChangeAspect="1"/>
          </p:cNvPicPr>
          <p:nvPr/>
        </p:nvPicPr>
        <p:blipFill>
          <a:blip r:embed="rId3"/>
          <a:stretch>
            <a:fillRect/>
          </a:stretch>
        </p:blipFill>
        <p:spPr>
          <a:xfrm>
            <a:off x="2067753" y="3429000"/>
            <a:ext cx="3037150" cy="2130807"/>
          </a:xfrm>
          <a:prstGeom prst="rect">
            <a:avLst/>
          </a:prstGeom>
        </p:spPr>
      </p:pic>
    </p:spTree>
    <p:extLst>
      <p:ext uri="{BB962C8B-B14F-4D97-AF65-F5344CB8AC3E}">
        <p14:creationId xmlns:p14="http://schemas.microsoft.com/office/powerpoint/2010/main" val="42353420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1000"/>
                                        <p:tgtEl>
                                          <p:spTgt spid="7171">
                                            <p:txEl>
                                              <p:pRg st="0" end="0"/>
                                            </p:txEl>
                                          </p:spTgt>
                                        </p:tgtEl>
                                      </p:cBhvr>
                                    </p:animEffect>
                                    <p:anim calcmode="lin" valueType="num">
                                      <p:cBhvr>
                                        <p:cTn id="15"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Effect transition="in" filter="fade">
                                      <p:cBhvr>
                                        <p:cTn id="21" dur="1000"/>
                                        <p:tgtEl>
                                          <p:spTgt spid="7171">
                                            <p:txEl>
                                              <p:pRg st="1" end="1"/>
                                            </p:txEl>
                                          </p:spTgt>
                                        </p:tgtEl>
                                      </p:cBhvr>
                                    </p:animEffect>
                                    <p:anim calcmode="lin" valueType="num">
                                      <p:cBhvr>
                                        <p:cTn id="22"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marL="342900" indent="-342900">
              <a:defRPr/>
            </a:pPr>
            <a:r>
              <a:rPr lang="nl-NL" dirty="0"/>
              <a:t>Meet temperatuur en luchtvochtigheid</a:t>
            </a:r>
          </a:p>
          <a:p>
            <a:pPr marL="342900" indent="-342900">
              <a:defRPr/>
            </a:pPr>
            <a:r>
              <a:rPr lang="nl-NL" dirty="0"/>
              <a:t>Moet op de juiste hoogte hangen</a:t>
            </a:r>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24057A5F-6F7C-4B06-A6D1-03867BEB0A3E}"/>
              </a:ext>
            </a:extLst>
          </p:cNvPr>
          <p:cNvPicPr>
            <a:picLocks noChangeAspect="1"/>
          </p:cNvPicPr>
          <p:nvPr/>
        </p:nvPicPr>
        <p:blipFill>
          <a:blip r:embed="rId3"/>
          <a:stretch>
            <a:fillRect/>
          </a:stretch>
        </p:blipFill>
        <p:spPr>
          <a:xfrm>
            <a:off x="2951266" y="3245824"/>
            <a:ext cx="3276306" cy="2668728"/>
          </a:xfrm>
          <a:prstGeom prst="rect">
            <a:avLst/>
          </a:prstGeom>
        </p:spPr>
      </p:pic>
    </p:spTree>
    <p:extLst>
      <p:ext uri="{BB962C8B-B14F-4D97-AF65-F5344CB8AC3E}">
        <p14:creationId xmlns:p14="http://schemas.microsoft.com/office/powerpoint/2010/main" val="344109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1000"/>
                                        <p:tgtEl>
                                          <p:spTgt spid="7171">
                                            <p:txEl>
                                              <p:pRg st="0" end="0"/>
                                            </p:txEl>
                                          </p:spTgt>
                                        </p:tgtEl>
                                      </p:cBhvr>
                                    </p:animEffect>
                                    <p:anim calcmode="lin" valueType="num">
                                      <p:cBhvr>
                                        <p:cTn id="15"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Effect transition="in" filter="fade">
                                      <p:cBhvr>
                                        <p:cTn id="21" dur="1000"/>
                                        <p:tgtEl>
                                          <p:spTgt spid="7171">
                                            <p:txEl>
                                              <p:pRg st="1" end="1"/>
                                            </p:txEl>
                                          </p:spTgt>
                                        </p:tgtEl>
                                      </p:cBhvr>
                                    </p:animEffect>
                                    <p:anim calcmode="lin" valueType="num">
                                      <p:cBhvr>
                                        <p:cTn id="22"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pic>
        <p:nvPicPr>
          <p:cNvPr id="6" name="Tijdelijke aanduiding voor inhoud 5">
            <a:extLst>
              <a:ext uri="{FF2B5EF4-FFF2-40B4-BE49-F238E27FC236}">
                <a16:creationId xmlns:a16="http://schemas.microsoft.com/office/drawing/2014/main" id="{B2BFC886-6973-40AD-9B1B-6D1844B46F3C}"/>
              </a:ext>
            </a:extLst>
          </p:cNvPr>
          <p:cNvPicPr>
            <a:picLocks noGrp="1" noChangeAspect="1"/>
          </p:cNvPicPr>
          <p:nvPr>
            <p:ph idx="1"/>
          </p:nvPr>
        </p:nvPicPr>
        <p:blipFill>
          <a:blip r:embed="rId3"/>
          <a:stretch>
            <a:fillRect/>
          </a:stretch>
        </p:blipFill>
        <p:spPr>
          <a:xfrm>
            <a:off x="978010" y="1702500"/>
            <a:ext cx="6169409" cy="4871980"/>
          </a:xfrm>
          <a:prstGeom prst="rect">
            <a:avLst/>
          </a:prstGeom>
        </p:spPr>
      </p:pic>
    </p:spTree>
    <p:extLst>
      <p:ext uri="{BB962C8B-B14F-4D97-AF65-F5344CB8AC3E}">
        <p14:creationId xmlns:p14="http://schemas.microsoft.com/office/powerpoint/2010/main" val="157100855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pic>
        <p:nvPicPr>
          <p:cNvPr id="2" name="Tijdelijke aanduiding voor inhoud 1">
            <a:extLst>
              <a:ext uri="{FF2B5EF4-FFF2-40B4-BE49-F238E27FC236}">
                <a16:creationId xmlns:a16="http://schemas.microsoft.com/office/drawing/2014/main" id="{39F2053D-7608-4F0A-A59E-AC289E629D05}"/>
              </a:ext>
            </a:extLst>
          </p:cNvPr>
          <p:cNvPicPr>
            <a:picLocks noGrp="1" noChangeAspect="1"/>
          </p:cNvPicPr>
          <p:nvPr>
            <p:ph idx="1"/>
          </p:nvPr>
        </p:nvPicPr>
        <p:blipFill>
          <a:blip r:embed="rId3"/>
          <a:stretch>
            <a:fillRect/>
          </a:stretch>
        </p:blipFill>
        <p:spPr>
          <a:xfrm>
            <a:off x="706342" y="1635853"/>
            <a:ext cx="9000785" cy="4448851"/>
          </a:xfrm>
          <a:prstGeom prst="rect">
            <a:avLst/>
          </a:prstGeom>
        </p:spPr>
      </p:pic>
    </p:spTree>
    <p:extLst>
      <p:ext uri="{BB962C8B-B14F-4D97-AF65-F5344CB8AC3E}">
        <p14:creationId xmlns:p14="http://schemas.microsoft.com/office/powerpoint/2010/main" val="68386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r>
              <a:rPr lang="nl-NL" dirty="0"/>
              <a:t>B = vloeistofreservoir</a:t>
            </a:r>
          </a:p>
          <a:p>
            <a:pPr indent="0">
              <a:buNone/>
              <a:defRPr/>
            </a:pPr>
            <a:r>
              <a:rPr lang="nl-NL" dirty="0"/>
              <a:t>C = </a:t>
            </a:r>
            <a:r>
              <a:rPr lang="nl-NL" dirty="0" err="1"/>
              <a:t>Hygrowick</a:t>
            </a:r>
            <a:r>
              <a:rPr lang="nl-NL" dirty="0"/>
              <a:t> kousje </a:t>
            </a:r>
          </a:p>
        </p:txBody>
      </p:sp>
      <p:pic>
        <p:nvPicPr>
          <p:cNvPr id="3" name="Afbeelding 2">
            <a:extLst>
              <a:ext uri="{FF2B5EF4-FFF2-40B4-BE49-F238E27FC236}">
                <a16:creationId xmlns:a16="http://schemas.microsoft.com/office/drawing/2014/main" id="{7721FF48-8385-42E0-A3F4-4637A1396032}"/>
              </a:ext>
            </a:extLst>
          </p:cNvPr>
          <p:cNvPicPr>
            <a:picLocks noChangeAspect="1"/>
          </p:cNvPicPr>
          <p:nvPr/>
        </p:nvPicPr>
        <p:blipFill>
          <a:blip r:embed="rId3"/>
          <a:stretch>
            <a:fillRect/>
          </a:stretch>
        </p:blipFill>
        <p:spPr>
          <a:xfrm>
            <a:off x="978011" y="1572814"/>
            <a:ext cx="6667500" cy="2695575"/>
          </a:xfrm>
          <a:prstGeom prst="rect">
            <a:avLst/>
          </a:prstGeom>
        </p:spPr>
      </p:pic>
    </p:spTree>
    <p:extLst>
      <p:ext uri="{BB962C8B-B14F-4D97-AF65-F5344CB8AC3E}">
        <p14:creationId xmlns:p14="http://schemas.microsoft.com/office/powerpoint/2010/main" val="17371570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animEffect transition="in" filter="fade">
                                      <p:cBhvr>
                                        <p:cTn id="7" dur="1000"/>
                                        <p:tgtEl>
                                          <p:spTgt spid="7171">
                                            <p:txEl>
                                              <p:pRg st="8" end="8"/>
                                            </p:txEl>
                                          </p:spTgt>
                                        </p:tgtEl>
                                      </p:cBhvr>
                                    </p:animEffect>
                                    <p:anim calcmode="lin" valueType="num">
                                      <p:cBhvr>
                                        <p:cTn id="8"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9" end="9"/>
                                            </p:txEl>
                                          </p:spTgt>
                                        </p:tgtEl>
                                        <p:attrNameLst>
                                          <p:attrName>style.visibility</p:attrName>
                                        </p:attrNameLst>
                                      </p:cBhvr>
                                      <p:to>
                                        <p:strVal val="visible"/>
                                      </p:to>
                                    </p:set>
                                    <p:animEffect transition="in" filter="fade">
                                      <p:cBhvr>
                                        <p:cTn id="14" dur="1000"/>
                                        <p:tgtEl>
                                          <p:spTgt spid="7171">
                                            <p:txEl>
                                              <p:pRg st="9" end="9"/>
                                            </p:txEl>
                                          </p:spTgt>
                                        </p:tgtEl>
                                      </p:cBhvr>
                                    </p:animEffect>
                                    <p:anim calcmode="lin" valueType="num">
                                      <p:cBhvr>
                                        <p:cTn id="15"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err="1"/>
              <a:t>Meetbox</a:t>
            </a:r>
            <a:r>
              <a:rPr lang="nl-NL" altLang="nl-NL" b="1" dirty="0"/>
              <a:t> bijvullen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Vul altijd bij met </a:t>
            </a:r>
            <a:r>
              <a:rPr lang="nl-NL" dirty="0" err="1"/>
              <a:t>Aquanex</a:t>
            </a:r>
            <a:r>
              <a:rPr lang="nl-NL" dirty="0"/>
              <a:t>-vloeistof, deze bevat additieven om algen en bacteriegroei tegen te gaan. </a:t>
            </a:r>
          </a:p>
          <a:p>
            <a:pPr indent="0">
              <a:buNone/>
              <a:defRPr/>
            </a:pPr>
            <a:r>
              <a:rPr lang="nl-NL" dirty="0"/>
              <a:t>Zo werkt het </a:t>
            </a:r>
            <a:r>
              <a:rPr lang="nl-NL" dirty="0" err="1"/>
              <a:t>Hygrowick</a:t>
            </a:r>
            <a:r>
              <a:rPr lang="nl-NL" dirty="0"/>
              <a:t> kousje beter en secuurder.</a:t>
            </a:r>
          </a:p>
          <a:p>
            <a:pPr indent="0">
              <a:buNone/>
              <a:defRPr/>
            </a:pPr>
            <a:endParaRPr lang="nl-NL" dirty="0"/>
          </a:p>
          <a:p>
            <a:pPr indent="0">
              <a:buNone/>
              <a:defRPr/>
            </a:pPr>
            <a:r>
              <a:rPr lang="nl-NL" dirty="0"/>
              <a:t>Gebruik </a:t>
            </a:r>
            <a:r>
              <a:rPr lang="nl-NL" b="1" u="sng" dirty="0"/>
              <a:t>nooit</a:t>
            </a:r>
            <a:r>
              <a:rPr lang="nl-NL" dirty="0"/>
              <a:t>  zuiver leidingwater of condensatiewater van de rookgascondensor, hierdoor kunnen de temperatuurmeters beschadigen!</a:t>
            </a:r>
            <a:endParaRPr lang="nl-NL" b="1" u="sng" dirty="0"/>
          </a:p>
        </p:txBody>
      </p:sp>
      <p:pic>
        <p:nvPicPr>
          <p:cNvPr id="4" name="Afbeelding 3">
            <a:extLst>
              <a:ext uri="{FF2B5EF4-FFF2-40B4-BE49-F238E27FC236}">
                <a16:creationId xmlns:a16="http://schemas.microsoft.com/office/drawing/2014/main" id="{95F9076D-0F3E-420F-AD95-3866165E7F59}"/>
              </a:ext>
            </a:extLst>
          </p:cNvPr>
          <p:cNvPicPr>
            <a:picLocks noChangeAspect="1"/>
          </p:cNvPicPr>
          <p:nvPr/>
        </p:nvPicPr>
        <p:blipFill>
          <a:blip r:embed="rId3"/>
          <a:stretch>
            <a:fillRect/>
          </a:stretch>
        </p:blipFill>
        <p:spPr>
          <a:xfrm>
            <a:off x="3656127" y="4641179"/>
            <a:ext cx="1504950" cy="1666875"/>
          </a:xfrm>
          <a:prstGeom prst="rect">
            <a:avLst/>
          </a:prstGeom>
        </p:spPr>
      </p:pic>
    </p:spTree>
    <p:extLst>
      <p:ext uri="{BB962C8B-B14F-4D97-AF65-F5344CB8AC3E}">
        <p14:creationId xmlns:p14="http://schemas.microsoft.com/office/powerpoint/2010/main" val="1437707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8011" y="868975"/>
            <a:ext cx="8830752" cy="996950"/>
          </a:xfrm>
        </p:spPr>
        <p:txBody>
          <a:bodyPr/>
          <a:lstStyle/>
          <a:p>
            <a:pPr eaLnBrk="1" hangingPunct="1"/>
            <a:r>
              <a:rPr lang="nl-NL" altLang="nl-NL" b="1" dirty="0"/>
              <a:t>Elektronische </a:t>
            </a:r>
            <a:r>
              <a:rPr lang="nl-NL" altLang="nl-NL" b="1" dirty="0" err="1"/>
              <a:t>meetbox</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8011" y="1781667"/>
            <a:ext cx="7826133" cy="4738260"/>
          </a:xfrm>
        </p:spPr>
        <p:txBody>
          <a:bodyPr>
            <a:normAutofit/>
          </a:bodyPr>
          <a:lstStyle/>
          <a:p>
            <a:pPr indent="0">
              <a:buNone/>
              <a:defRPr/>
            </a:pPr>
            <a:r>
              <a:rPr lang="nl-NL" dirty="0"/>
              <a:t>Het onderhoud van de </a:t>
            </a:r>
            <a:r>
              <a:rPr lang="nl-NL" dirty="0" err="1"/>
              <a:t>meetbox</a:t>
            </a:r>
            <a:r>
              <a:rPr lang="nl-NL" dirty="0"/>
              <a:t> heeft invloed op de temperatuur en RV.</a:t>
            </a:r>
          </a:p>
          <a:p>
            <a:pPr indent="0">
              <a:buNone/>
              <a:defRPr/>
            </a:pPr>
            <a:r>
              <a:rPr lang="nl-NL" dirty="0"/>
              <a:t>Als de meeting niet nauwkeurig is kan dit er toe leiden dat er onnodig energie wordt gebruikt voor de verwarming of dat er verkeert wordt ingegrepen bij een te hoge RV.</a:t>
            </a:r>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518C2D61-65F7-4A01-9F91-51D9C9CFCFD3}"/>
              </a:ext>
            </a:extLst>
          </p:cNvPr>
          <p:cNvPicPr>
            <a:picLocks noChangeAspect="1"/>
          </p:cNvPicPr>
          <p:nvPr/>
        </p:nvPicPr>
        <p:blipFill>
          <a:blip r:embed="rId3"/>
          <a:stretch>
            <a:fillRect/>
          </a:stretch>
        </p:blipFill>
        <p:spPr>
          <a:xfrm>
            <a:off x="2570572" y="3640613"/>
            <a:ext cx="4248150" cy="3019425"/>
          </a:xfrm>
          <a:prstGeom prst="rect">
            <a:avLst/>
          </a:prstGeom>
        </p:spPr>
      </p:pic>
    </p:spTree>
    <p:extLst>
      <p:ext uri="{BB962C8B-B14F-4D97-AF65-F5344CB8AC3E}">
        <p14:creationId xmlns:p14="http://schemas.microsoft.com/office/powerpoint/2010/main" val="3535145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1000"/>
                                        <p:tgtEl>
                                          <p:spTgt spid="7171">
                                            <p:txEl>
                                              <p:pRg st="0" end="0"/>
                                            </p:txEl>
                                          </p:spTgt>
                                        </p:tgtEl>
                                      </p:cBhvr>
                                    </p:animEffect>
                                    <p:anim calcmode="lin" valueType="num">
                                      <p:cBhvr>
                                        <p:cTn id="15"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Effect transition="in" filter="fade">
                                      <p:cBhvr>
                                        <p:cTn id="21" dur="1000"/>
                                        <p:tgtEl>
                                          <p:spTgt spid="7171">
                                            <p:txEl>
                                              <p:pRg st="1" end="1"/>
                                            </p:txEl>
                                          </p:spTgt>
                                        </p:tgtEl>
                                      </p:cBhvr>
                                    </p:animEffect>
                                    <p:anim calcmode="lin" valueType="num">
                                      <p:cBhvr>
                                        <p:cTn id="22"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err="1"/>
              <a:t>Grodan</a:t>
            </a:r>
            <a:r>
              <a:rPr lang="nl-NL" dirty="0"/>
              <a:t> Gosens</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lnSpcReduction="10000"/>
          </a:bodyPr>
          <a:lstStyle/>
          <a:p>
            <a:pPr marL="342900" indent="-342900"/>
            <a:r>
              <a:rPr lang="nl-NL" dirty="0"/>
              <a:t>Het </a:t>
            </a:r>
            <a:r>
              <a:rPr lang="nl-NL" dirty="0" err="1"/>
              <a:t>GroSens</a:t>
            </a:r>
            <a:r>
              <a:rPr lang="nl-NL" dirty="0"/>
              <a:t> systeem geeft 24/7 </a:t>
            </a:r>
            <a:r>
              <a:rPr lang="nl-NL" dirty="0" err="1"/>
              <a:t>realtime</a:t>
            </a:r>
            <a:r>
              <a:rPr lang="nl-NL" dirty="0"/>
              <a:t> inzicht in het watergehalte (WG), de EC en de temperatuur van het steenwolsubstraat. </a:t>
            </a:r>
          </a:p>
          <a:p>
            <a:pPr marL="342900" indent="-342900"/>
            <a:endParaRPr lang="nl-NL" dirty="0"/>
          </a:p>
          <a:p>
            <a:pPr marL="342900" indent="-342900"/>
            <a:r>
              <a:rPr lang="nl-NL" dirty="0"/>
              <a:t>Om deze gegevens direct en continu in grafische vorm weer te geven, kan het systeem op de meeste klimaat - computers aangesloten worden.</a:t>
            </a:r>
          </a:p>
          <a:p>
            <a:pPr marL="342900" indent="-342900"/>
            <a:endParaRPr lang="nl-NL" dirty="0"/>
          </a:p>
          <a:p>
            <a:pPr marL="342900" indent="-342900"/>
            <a:r>
              <a:rPr lang="nl-NL" dirty="0"/>
              <a:t>Dit levert waardevolle, tijdige informatie en een leidraad voor het optimaliseren van de irrigatiestrategie, waardoor telers de opbrengst en kwaliteit van hun gewassen kunnen verbeteren.</a:t>
            </a:r>
          </a:p>
        </p:txBody>
      </p:sp>
      <p:pic>
        <p:nvPicPr>
          <p:cNvPr id="1026" name="Picture 2" descr="Grodan GroSens® WC, TEMP and EC Meter - AIS Greenworks">
            <a:extLst>
              <a:ext uri="{FF2B5EF4-FFF2-40B4-BE49-F238E27FC236}">
                <a16:creationId xmlns:a16="http://schemas.microsoft.com/office/drawing/2014/main" id="{8BD29CEA-DF8B-4211-A90E-57AA30FCB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240" y="11160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dan GroSens">
            <a:extLst>
              <a:ext uri="{FF2B5EF4-FFF2-40B4-BE49-F238E27FC236}">
                <a16:creationId xmlns:a16="http://schemas.microsoft.com/office/drawing/2014/main" id="{4AE108F9-446D-4513-8883-3335A68A75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7699" y="3998926"/>
            <a:ext cx="2378301" cy="237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err="1"/>
              <a:t>Grodan</a:t>
            </a:r>
            <a:r>
              <a:rPr lang="nl-NL" dirty="0"/>
              <a:t> Gosens</a:t>
            </a:r>
          </a:p>
        </p:txBody>
      </p:sp>
      <p:pic>
        <p:nvPicPr>
          <p:cNvPr id="4" name="Tijdelijke aanduiding voor inhoud 3">
            <a:extLst>
              <a:ext uri="{FF2B5EF4-FFF2-40B4-BE49-F238E27FC236}">
                <a16:creationId xmlns:a16="http://schemas.microsoft.com/office/drawing/2014/main" id="{C9576F98-C779-4F21-A6B9-4DD249D0F9E1}"/>
              </a:ext>
            </a:extLst>
          </p:cNvPr>
          <p:cNvPicPr>
            <a:picLocks noGrp="1" noChangeAspect="1"/>
          </p:cNvPicPr>
          <p:nvPr>
            <p:ph idx="1"/>
          </p:nvPr>
        </p:nvPicPr>
        <p:blipFill>
          <a:blip r:embed="rId2"/>
          <a:stretch>
            <a:fillRect/>
          </a:stretch>
        </p:blipFill>
        <p:spPr>
          <a:xfrm>
            <a:off x="963039" y="1116001"/>
            <a:ext cx="7740650" cy="3239184"/>
          </a:xfrm>
          <a:prstGeom prst="rect">
            <a:avLst/>
          </a:prstGeom>
        </p:spPr>
      </p:pic>
      <p:pic>
        <p:nvPicPr>
          <p:cNvPr id="5" name="Afbeelding 4">
            <a:extLst>
              <a:ext uri="{FF2B5EF4-FFF2-40B4-BE49-F238E27FC236}">
                <a16:creationId xmlns:a16="http://schemas.microsoft.com/office/drawing/2014/main" id="{07E62505-9DCB-41A7-B387-259FD455391D}"/>
              </a:ext>
            </a:extLst>
          </p:cNvPr>
          <p:cNvPicPr>
            <a:picLocks noChangeAspect="1"/>
          </p:cNvPicPr>
          <p:nvPr/>
        </p:nvPicPr>
        <p:blipFill>
          <a:blip r:embed="rId3"/>
          <a:stretch>
            <a:fillRect/>
          </a:stretch>
        </p:blipFill>
        <p:spPr>
          <a:xfrm>
            <a:off x="664246" y="3959258"/>
            <a:ext cx="8039443" cy="2888248"/>
          </a:xfrm>
          <a:prstGeom prst="rect">
            <a:avLst/>
          </a:prstGeom>
        </p:spPr>
      </p:pic>
    </p:spTree>
    <p:extLst>
      <p:ext uri="{BB962C8B-B14F-4D97-AF65-F5344CB8AC3E}">
        <p14:creationId xmlns:p14="http://schemas.microsoft.com/office/powerpoint/2010/main" val="3228454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Bladtemperatuurmeters</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8329006" cy="4351338"/>
          </a:xfrm>
        </p:spPr>
        <p:txBody>
          <a:bodyPr>
            <a:normAutofit/>
          </a:bodyPr>
          <a:lstStyle/>
          <a:p>
            <a:pPr marL="342900" indent="-342900"/>
            <a:r>
              <a:rPr lang="nl-NL" dirty="0"/>
              <a:t>Meet de bladtemperatuur</a:t>
            </a:r>
            <a:br>
              <a:rPr lang="nl-NL" dirty="0"/>
            </a:br>
            <a:endParaRPr lang="nl-NL" dirty="0"/>
          </a:p>
          <a:p>
            <a:pPr marL="342900" indent="-342900"/>
            <a:r>
              <a:rPr lang="nl-NL" dirty="0"/>
              <a:t>Aan de hand van deze gegevens kan men bv het scherm dicht laten lopen als de plant te snel </a:t>
            </a:r>
            <a:r>
              <a:rPr lang="nl-NL" dirty="0" err="1"/>
              <a:t>afkoeld</a:t>
            </a:r>
            <a:r>
              <a:rPr lang="nl-NL" dirty="0"/>
              <a:t>.</a:t>
            </a:r>
          </a:p>
          <a:p>
            <a:pPr marL="342900" indent="-342900"/>
            <a:endParaRPr lang="nl-NL" dirty="0"/>
          </a:p>
          <a:p>
            <a:pPr marL="342900" indent="-342900"/>
            <a:r>
              <a:rPr lang="nl-NL" dirty="0"/>
              <a:t>Bij een actieve plant is de planttemperatuur altijd iets lager dan de kastemperatuur</a:t>
            </a:r>
          </a:p>
          <a:p>
            <a:pPr marL="342900" indent="-342900"/>
            <a:endParaRPr lang="nl-NL" dirty="0"/>
          </a:p>
          <a:p>
            <a:pPr marL="342900" indent="-342900"/>
            <a:r>
              <a:rPr lang="nl-NL" dirty="0"/>
              <a:t>Zorg dat de infrarood straal altijd op een blad gericht staat.</a:t>
            </a:r>
          </a:p>
          <a:p>
            <a:pPr indent="0">
              <a:buNone/>
            </a:pPr>
            <a:endParaRPr lang="nl-NL" dirty="0"/>
          </a:p>
        </p:txBody>
      </p:sp>
      <p:pic>
        <p:nvPicPr>
          <p:cNvPr id="6" name="Afbeelding 5">
            <a:extLst>
              <a:ext uri="{FF2B5EF4-FFF2-40B4-BE49-F238E27FC236}">
                <a16:creationId xmlns:a16="http://schemas.microsoft.com/office/drawing/2014/main" id="{13FBB447-0901-49A3-81A1-40D6FF012E52}"/>
              </a:ext>
            </a:extLst>
          </p:cNvPr>
          <p:cNvPicPr>
            <a:picLocks noChangeAspect="1"/>
          </p:cNvPicPr>
          <p:nvPr/>
        </p:nvPicPr>
        <p:blipFill rotWithShape="1">
          <a:blip r:embed="rId2"/>
          <a:srcRect l="4572"/>
          <a:stretch/>
        </p:blipFill>
        <p:spPr>
          <a:xfrm>
            <a:off x="3883843" y="5295774"/>
            <a:ext cx="2603381" cy="1227648"/>
          </a:xfrm>
          <a:prstGeom prst="rect">
            <a:avLst/>
          </a:prstGeom>
        </p:spPr>
      </p:pic>
    </p:spTree>
    <p:extLst>
      <p:ext uri="{BB962C8B-B14F-4D97-AF65-F5344CB8AC3E}">
        <p14:creationId xmlns:p14="http://schemas.microsoft.com/office/powerpoint/2010/main" val="18331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7F8C3-D8CA-4A69-9A15-BE7824026CFA}"/>
              </a:ext>
            </a:extLst>
          </p:cNvPr>
          <p:cNvSpPr>
            <a:spLocks noGrp="1"/>
          </p:cNvSpPr>
          <p:nvPr>
            <p:ph type="title"/>
          </p:nvPr>
        </p:nvSpPr>
        <p:spPr/>
        <p:txBody>
          <a:bodyPr/>
          <a:lstStyle/>
          <a:p>
            <a:r>
              <a:rPr lang="nl-NL" dirty="0"/>
              <a:t>Bladtemperatuur</a:t>
            </a:r>
          </a:p>
        </p:txBody>
      </p:sp>
      <p:pic>
        <p:nvPicPr>
          <p:cNvPr id="4" name="Tijdelijke aanduiding voor inhoud 3">
            <a:extLst>
              <a:ext uri="{FF2B5EF4-FFF2-40B4-BE49-F238E27FC236}">
                <a16:creationId xmlns:a16="http://schemas.microsoft.com/office/drawing/2014/main" id="{FA7A6E67-3DBA-4BE0-B5CF-8B81157E6CCC}"/>
              </a:ext>
            </a:extLst>
          </p:cNvPr>
          <p:cNvPicPr>
            <a:picLocks noGrp="1" noChangeAspect="1"/>
          </p:cNvPicPr>
          <p:nvPr>
            <p:ph idx="1"/>
          </p:nvPr>
        </p:nvPicPr>
        <p:blipFill>
          <a:blip r:embed="rId2"/>
          <a:stretch>
            <a:fillRect/>
          </a:stretch>
        </p:blipFill>
        <p:spPr>
          <a:xfrm>
            <a:off x="644446" y="1249960"/>
            <a:ext cx="8881253" cy="4806891"/>
          </a:xfrm>
          <a:prstGeom prst="rect">
            <a:avLst/>
          </a:prstGeom>
        </p:spPr>
      </p:pic>
    </p:spTree>
    <p:extLst>
      <p:ext uri="{BB962C8B-B14F-4D97-AF65-F5344CB8AC3E}">
        <p14:creationId xmlns:p14="http://schemas.microsoft.com/office/powerpoint/2010/main" val="242708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0B59C-ED0F-1119-6446-848140086BC5}"/>
              </a:ext>
            </a:extLst>
          </p:cNvPr>
          <p:cNvSpPr>
            <a:spLocks noGrp="1"/>
          </p:cNvSpPr>
          <p:nvPr>
            <p:ph type="title"/>
          </p:nvPr>
        </p:nvSpPr>
        <p:spPr/>
        <p:txBody>
          <a:bodyPr/>
          <a:lstStyle/>
          <a:p>
            <a:r>
              <a:rPr lang="nl-NL" dirty="0"/>
              <a:t>Bladdikte meter</a:t>
            </a:r>
          </a:p>
        </p:txBody>
      </p:sp>
      <p:sp>
        <p:nvSpPr>
          <p:cNvPr id="3" name="Tijdelijke aanduiding voor inhoud 2">
            <a:extLst>
              <a:ext uri="{FF2B5EF4-FFF2-40B4-BE49-F238E27FC236}">
                <a16:creationId xmlns:a16="http://schemas.microsoft.com/office/drawing/2014/main" id="{AC1744DB-1DAD-56FA-2F5E-038BF904E279}"/>
              </a:ext>
            </a:extLst>
          </p:cNvPr>
          <p:cNvSpPr>
            <a:spLocks noGrp="1"/>
          </p:cNvSpPr>
          <p:nvPr>
            <p:ph idx="1"/>
          </p:nvPr>
        </p:nvSpPr>
        <p:spPr>
          <a:xfrm>
            <a:off x="776000" y="1728000"/>
            <a:ext cx="7740000" cy="4351338"/>
          </a:xfrm>
        </p:spPr>
        <p:txBody>
          <a:bodyPr/>
          <a:lstStyle/>
          <a:p>
            <a:r>
              <a:rPr lang="nl-NL" dirty="0"/>
              <a:t>Meet de dikte van het blad</a:t>
            </a:r>
          </a:p>
          <a:p>
            <a:endParaRPr lang="nl-NL" dirty="0"/>
          </a:p>
          <a:p>
            <a:pPr marL="342900" indent="-342900"/>
            <a:r>
              <a:rPr lang="nl-NL" dirty="0"/>
              <a:t>Een gezond blad pomp zich in de nacht vol omdat hij </a:t>
            </a:r>
            <a:r>
              <a:rPr lang="nl-NL" dirty="0" err="1"/>
              <a:t>s’nachts</a:t>
            </a:r>
            <a:r>
              <a:rPr lang="nl-NL" dirty="0"/>
              <a:t> niet verdampt</a:t>
            </a:r>
          </a:p>
          <a:p>
            <a:pPr marL="342900" indent="-342900"/>
            <a:endParaRPr lang="nl-NL" dirty="0"/>
          </a:p>
          <a:p>
            <a:pPr marL="342900" indent="-342900"/>
            <a:r>
              <a:rPr lang="nl-NL" dirty="0"/>
              <a:t>Als het blad overdag te dun wordt duid dit op extreme verdamping. De plant zal dan ook water uit de vrucht en/of bloem gaan halen.</a:t>
            </a:r>
          </a:p>
          <a:p>
            <a:pPr marL="342900" indent="-342900"/>
            <a:endParaRPr lang="nl-NL" dirty="0"/>
          </a:p>
          <a:p>
            <a:pPr marL="342900" indent="-342900"/>
            <a:r>
              <a:rPr lang="nl-NL" dirty="0"/>
              <a:t>Hierop kan je insturen door extra water te geven, zorgen voor een beter klimaat</a:t>
            </a:r>
          </a:p>
          <a:p>
            <a:pPr marL="342900" indent="-342900"/>
            <a:endParaRPr lang="nl-NL" dirty="0"/>
          </a:p>
          <a:p>
            <a:pPr marL="342900" indent="-342900"/>
            <a:endParaRPr lang="nl-NL" dirty="0"/>
          </a:p>
          <a:p>
            <a:pPr marL="342900" indent="-342900"/>
            <a:endParaRPr lang="nl-NL" dirty="0"/>
          </a:p>
          <a:p>
            <a:pPr marL="342900" indent="-342900"/>
            <a:endParaRPr lang="nl-NL" dirty="0"/>
          </a:p>
          <a:p>
            <a:endParaRPr lang="nl-NL" dirty="0"/>
          </a:p>
        </p:txBody>
      </p:sp>
      <p:pic>
        <p:nvPicPr>
          <p:cNvPr id="5" name="Afbeelding 4">
            <a:extLst>
              <a:ext uri="{FF2B5EF4-FFF2-40B4-BE49-F238E27FC236}">
                <a16:creationId xmlns:a16="http://schemas.microsoft.com/office/drawing/2014/main" id="{86BDE644-8E6A-2D1B-B4BB-27011B8DC17A}"/>
              </a:ext>
            </a:extLst>
          </p:cNvPr>
          <p:cNvPicPr>
            <a:picLocks noChangeAspect="1"/>
          </p:cNvPicPr>
          <p:nvPr/>
        </p:nvPicPr>
        <p:blipFill>
          <a:blip r:embed="rId2"/>
          <a:stretch>
            <a:fillRect/>
          </a:stretch>
        </p:blipFill>
        <p:spPr>
          <a:xfrm>
            <a:off x="8447620" y="395717"/>
            <a:ext cx="3574332" cy="2530363"/>
          </a:xfrm>
          <a:prstGeom prst="rect">
            <a:avLst/>
          </a:prstGeom>
        </p:spPr>
      </p:pic>
    </p:spTree>
    <p:extLst>
      <p:ext uri="{BB962C8B-B14F-4D97-AF65-F5344CB8AC3E}">
        <p14:creationId xmlns:p14="http://schemas.microsoft.com/office/powerpoint/2010/main" val="374595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0515-1D88-D076-9EFE-256F70B2E5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BB5EE4-8FFE-5812-19B7-97DFBC7DAA89}"/>
              </a:ext>
            </a:extLst>
          </p:cNvPr>
          <p:cNvSpPr>
            <a:spLocks noGrp="1"/>
          </p:cNvSpPr>
          <p:nvPr>
            <p:ph type="title"/>
          </p:nvPr>
        </p:nvSpPr>
        <p:spPr/>
        <p:txBody>
          <a:bodyPr/>
          <a:lstStyle/>
          <a:p>
            <a:r>
              <a:rPr lang="nl-NL" dirty="0"/>
              <a:t>Bladdikte meter</a:t>
            </a:r>
          </a:p>
        </p:txBody>
      </p:sp>
      <p:pic>
        <p:nvPicPr>
          <p:cNvPr id="5" name="Tijdelijke aanduiding voor inhoud 4">
            <a:extLst>
              <a:ext uri="{FF2B5EF4-FFF2-40B4-BE49-F238E27FC236}">
                <a16:creationId xmlns:a16="http://schemas.microsoft.com/office/drawing/2014/main" id="{3D53BDC3-26B3-734C-D1CB-D1949626289E}"/>
              </a:ext>
            </a:extLst>
          </p:cNvPr>
          <p:cNvPicPr>
            <a:picLocks noGrp="1" noChangeAspect="1"/>
          </p:cNvPicPr>
          <p:nvPr>
            <p:ph idx="1"/>
          </p:nvPr>
        </p:nvPicPr>
        <p:blipFill>
          <a:blip r:embed="rId2"/>
          <a:stretch>
            <a:fillRect/>
          </a:stretch>
        </p:blipFill>
        <p:spPr>
          <a:xfrm>
            <a:off x="945197" y="1543118"/>
            <a:ext cx="9300101" cy="5182802"/>
          </a:xfrm>
        </p:spPr>
      </p:pic>
    </p:spTree>
    <p:extLst>
      <p:ext uri="{BB962C8B-B14F-4D97-AF65-F5344CB8AC3E}">
        <p14:creationId xmlns:p14="http://schemas.microsoft.com/office/powerpoint/2010/main" val="52520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sensoren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7663501" cy="4738260"/>
          </a:xfrm>
        </p:spPr>
        <p:txBody>
          <a:bodyPr>
            <a:normAutofit/>
          </a:bodyPr>
          <a:lstStyle/>
          <a:p>
            <a:pPr indent="0">
              <a:buNone/>
              <a:defRPr/>
            </a:pPr>
            <a:r>
              <a:rPr lang="nl-NL" dirty="0"/>
              <a:t>Noem eens een aantal sensoren buiten de kas</a:t>
            </a:r>
          </a:p>
          <a:p>
            <a:pPr indent="0">
              <a:buNone/>
              <a:defRPr/>
            </a:pPr>
            <a:endParaRPr lang="nl-NL" dirty="0"/>
          </a:p>
          <a:p>
            <a:pPr marL="342900" indent="-342900">
              <a:defRPr/>
            </a:pPr>
            <a:r>
              <a:rPr lang="nl-NL" dirty="0"/>
              <a:t>Temperatuurmeter</a:t>
            </a:r>
          </a:p>
          <a:p>
            <a:pPr marL="342900" indent="-342900">
              <a:defRPr/>
            </a:pPr>
            <a:r>
              <a:rPr lang="nl-NL" dirty="0"/>
              <a:t>Windsnelheidsmeter</a:t>
            </a:r>
          </a:p>
          <a:p>
            <a:pPr marL="342900" indent="-342900">
              <a:defRPr/>
            </a:pPr>
            <a:r>
              <a:rPr lang="nl-NL" dirty="0"/>
              <a:t>Windrichtingmeter</a:t>
            </a:r>
          </a:p>
          <a:p>
            <a:pPr marL="342900" indent="-342900">
              <a:defRPr/>
            </a:pPr>
            <a:r>
              <a:rPr lang="nl-NL" dirty="0"/>
              <a:t>Regen meter</a:t>
            </a:r>
          </a:p>
          <a:p>
            <a:pPr marL="342900" indent="-342900">
              <a:defRPr/>
            </a:pPr>
            <a:r>
              <a:rPr lang="nl-NL" dirty="0"/>
              <a:t>Lichtmeter (</a:t>
            </a:r>
            <a:r>
              <a:rPr lang="nl-NL" dirty="0" err="1"/>
              <a:t>solarimeter</a:t>
            </a:r>
            <a:r>
              <a:rPr lang="nl-NL" dirty="0"/>
              <a:t>)</a:t>
            </a:r>
          </a:p>
          <a:p>
            <a:pPr marL="342900" indent="-342900">
              <a:defRPr/>
            </a:pPr>
            <a:r>
              <a:rPr lang="nl-NL" dirty="0"/>
              <a:t>Neerslag intensiteitsmeter</a:t>
            </a:r>
          </a:p>
          <a:p>
            <a:pPr marL="342900" indent="-342900">
              <a:defRPr/>
            </a:pPr>
            <a:r>
              <a:rPr lang="nl-NL" dirty="0"/>
              <a:t>Buiten RV sensor</a:t>
            </a:r>
          </a:p>
          <a:p>
            <a:pPr marL="342900" indent="-342900">
              <a:defRPr/>
            </a:pPr>
            <a:r>
              <a:rPr lang="nl-NL" dirty="0"/>
              <a:t>Uitstralingsmeter</a:t>
            </a:r>
          </a:p>
          <a:p>
            <a:pPr marL="342900" indent="-342900">
              <a:defRPr/>
            </a:pPr>
            <a:endParaRPr lang="nl-NL" dirty="0"/>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23981C61-A788-475E-8ABD-441AF943F2FF}"/>
              </a:ext>
            </a:extLst>
          </p:cNvPr>
          <p:cNvPicPr>
            <a:picLocks noChangeAspect="1"/>
          </p:cNvPicPr>
          <p:nvPr/>
        </p:nvPicPr>
        <p:blipFill>
          <a:blip r:embed="rId3"/>
          <a:stretch>
            <a:fillRect/>
          </a:stretch>
        </p:blipFill>
        <p:spPr>
          <a:xfrm>
            <a:off x="6721941" y="2251829"/>
            <a:ext cx="2817329" cy="3425128"/>
          </a:xfrm>
          <a:prstGeom prst="rect">
            <a:avLst/>
          </a:prstGeom>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anim calcmode="lin" valueType="num">
                                      <p:cBhvr>
                                        <p:cTn id="1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1000"/>
                                        <p:tgtEl>
                                          <p:spTgt spid="7171">
                                            <p:txEl>
                                              <p:pRg st="4" end="4"/>
                                            </p:txEl>
                                          </p:spTgt>
                                        </p:tgtEl>
                                      </p:cBhvr>
                                    </p:animEffect>
                                    <p:anim calcmode="lin" valueType="num">
                                      <p:cBhvr>
                                        <p:cTn id="1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171">
                                            <p:txEl>
                                              <p:pRg st="5" end="5"/>
                                            </p:txEl>
                                          </p:spTgt>
                                        </p:tgtEl>
                                        <p:attrNameLst>
                                          <p:attrName>style.visibility</p:attrName>
                                        </p:attrNameLst>
                                      </p:cBhvr>
                                      <p:to>
                                        <p:strVal val="visible"/>
                                      </p:to>
                                    </p:set>
                                    <p:animEffect transition="in" filter="fade">
                                      <p:cBhvr>
                                        <p:cTn id="30" dur="1000"/>
                                        <p:tgtEl>
                                          <p:spTgt spid="7171">
                                            <p:txEl>
                                              <p:pRg st="5" end="5"/>
                                            </p:txEl>
                                          </p:spTgt>
                                        </p:tgtEl>
                                      </p:cBhvr>
                                    </p:animEffect>
                                    <p:anim calcmode="lin" valueType="num">
                                      <p:cBhvr>
                                        <p:cTn id="31"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fade">
                                      <p:cBhvr>
                                        <p:cTn id="35" dur="1000"/>
                                        <p:tgtEl>
                                          <p:spTgt spid="7171">
                                            <p:txEl>
                                              <p:pRg st="6" end="6"/>
                                            </p:txEl>
                                          </p:spTgt>
                                        </p:tgtEl>
                                      </p:cBhvr>
                                    </p:animEffect>
                                    <p:anim calcmode="lin" valueType="num">
                                      <p:cBhvr>
                                        <p:cTn id="3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fade">
                                      <p:cBhvr>
                                        <p:cTn id="42" dur="1000"/>
                                        <p:tgtEl>
                                          <p:spTgt spid="7171">
                                            <p:txEl>
                                              <p:pRg st="7" end="7"/>
                                            </p:txEl>
                                          </p:spTgt>
                                        </p:tgtEl>
                                      </p:cBhvr>
                                    </p:animEffect>
                                    <p:anim calcmode="lin" valueType="num">
                                      <p:cBhvr>
                                        <p:cTn id="43"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fade">
                                      <p:cBhvr>
                                        <p:cTn id="47" dur="1000"/>
                                        <p:tgtEl>
                                          <p:spTgt spid="7171">
                                            <p:txEl>
                                              <p:pRg st="8" end="8"/>
                                            </p:txEl>
                                          </p:spTgt>
                                        </p:tgtEl>
                                      </p:cBhvr>
                                    </p:animEffect>
                                    <p:anim calcmode="lin" valueType="num">
                                      <p:cBhvr>
                                        <p:cTn id="48"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7171">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171">
                                            <p:txEl>
                                              <p:pRg st="9" end="9"/>
                                            </p:txEl>
                                          </p:spTgt>
                                        </p:tgtEl>
                                        <p:attrNameLst>
                                          <p:attrName>style.visibility</p:attrName>
                                        </p:attrNameLst>
                                      </p:cBhvr>
                                      <p:to>
                                        <p:strVal val="visible"/>
                                      </p:to>
                                    </p:set>
                                    <p:animEffect transition="in" filter="fade">
                                      <p:cBhvr>
                                        <p:cTn id="52" dur="1000"/>
                                        <p:tgtEl>
                                          <p:spTgt spid="7171">
                                            <p:txEl>
                                              <p:pRg st="9" end="9"/>
                                            </p:txEl>
                                          </p:spTgt>
                                        </p:tgtEl>
                                      </p:cBhvr>
                                    </p:animEffect>
                                    <p:anim calcmode="lin" valueType="num">
                                      <p:cBhvr>
                                        <p:cTn id="53"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EC meter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r>
              <a:rPr lang="nl-NL" dirty="0"/>
              <a:t>Meet het EC niveau van het gietwater. Aan elke unit zitten ter controle 2 meters</a:t>
            </a:r>
            <a:br>
              <a:rPr lang="nl-NL" dirty="0"/>
            </a:br>
            <a:endParaRPr lang="nl-NL" dirty="0"/>
          </a:p>
          <a:p>
            <a:pPr marL="342900" indent="-342900"/>
            <a:r>
              <a:rPr lang="nl-NL" dirty="0"/>
              <a:t>Wanneer de EC niet goed wordt gemeten bestaat er de kans dat je een verkeerde EC meegeeft</a:t>
            </a:r>
          </a:p>
          <a:p>
            <a:pPr marL="342900" indent="-342900"/>
            <a:endParaRPr lang="nl-NL" dirty="0"/>
          </a:p>
        </p:txBody>
      </p:sp>
      <p:pic>
        <p:nvPicPr>
          <p:cNvPr id="5" name="Afbeelding 4">
            <a:extLst>
              <a:ext uri="{FF2B5EF4-FFF2-40B4-BE49-F238E27FC236}">
                <a16:creationId xmlns:a16="http://schemas.microsoft.com/office/drawing/2014/main" id="{12413FB2-77A4-42CF-82DB-1E37E07EC774}"/>
              </a:ext>
            </a:extLst>
          </p:cNvPr>
          <p:cNvPicPr>
            <a:picLocks noChangeAspect="1"/>
          </p:cNvPicPr>
          <p:nvPr/>
        </p:nvPicPr>
        <p:blipFill>
          <a:blip r:embed="rId2"/>
          <a:stretch>
            <a:fillRect/>
          </a:stretch>
        </p:blipFill>
        <p:spPr>
          <a:xfrm>
            <a:off x="2436098" y="3863603"/>
            <a:ext cx="3324225" cy="2181225"/>
          </a:xfrm>
          <a:prstGeom prst="rect">
            <a:avLst/>
          </a:prstGeom>
        </p:spPr>
      </p:pic>
    </p:spTree>
    <p:extLst>
      <p:ext uri="{BB962C8B-B14F-4D97-AF65-F5344CB8AC3E}">
        <p14:creationId xmlns:p14="http://schemas.microsoft.com/office/powerpoint/2010/main" val="279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C5875-BBC3-4A35-A721-D57C3989058D}"/>
              </a:ext>
            </a:extLst>
          </p:cNvPr>
          <p:cNvSpPr>
            <a:spLocks noGrp="1"/>
          </p:cNvSpPr>
          <p:nvPr>
            <p:ph type="title"/>
          </p:nvPr>
        </p:nvSpPr>
        <p:spPr/>
        <p:txBody>
          <a:bodyPr>
            <a:normAutofit fontScale="90000"/>
          </a:bodyPr>
          <a:lstStyle/>
          <a:p>
            <a:r>
              <a:rPr lang="nl-NL" dirty="0"/>
              <a:t>EC meter</a:t>
            </a:r>
            <a:br>
              <a:rPr lang="nl-NL" dirty="0"/>
            </a:br>
            <a:endParaRPr lang="nl-NL" dirty="0"/>
          </a:p>
        </p:txBody>
      </p:sp>
      <p:sp>
        <p:nvSpPr>
          <p:cNvPr id="3" name="Tijdelijke aanduiding voor inhoud 2">
            <a:extLst>
              <a:ext uri="{FF2B5EF4-FFF2-40B4-BE49-F238E27FC236}">
                <a16:creationId xmlns:a16="http://schemas.microsoft.com/office/drawing/2014/main" id="{BFF82E1A-DC01-4E2D-80DF-5D14C814EBF7}"/>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388CDD17-2334-491A-AB11-723254AFDD13}"/>
              </a:ext>
            </a:extLst>
          </p:cNvPr>
          <p:cNvPicPr>
            <a:picLocks noChangeAspect="1"/>
          </p:cNvPicPr>
          <p:nvPr/>
        </p:nvPicPr>
        <p:blipFill>
          <a:blip r:embed="rId2"/>
          <a:stretch>
            <a:fillRect/>
          </a:stretch>
        </p:blipFill>
        <p:spPr>
          <a:xfrm>
            <a:off x="922788" y="2472000"/>
            <a:ext cx="8483317" cy="3091061"/>
          </a:xfrm>
          <a:prstGeom prst="rect">
            <a:avLst/>
          </a:prstGeom>
        </p:spPr>
      </p:pic>
    </p:spTree>
    <p:extLst>
      <p:ext uri="{BB962C8B-B14F-4D97-AF65-F5344CB8AC3E}">
        <p14:creationId xmlns:p14="http://schemas.microsoft.com/office/powerpoint/2010/main" val="3447724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PH meter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r>
              <a:rPr lang="nl-NL" dirty="0"/>
              <a:t>De PH-meter meet de zuurgraad van het gietwater.</a:t>
            </a:r>
          </a:p>
          <a:p>
            <a:pPr marL="342900" indent="-342900"/>
            <a:r>
              <a:rPr lang="nl-NL" dirty="0"/>
              <a:t>Aan de hand van deze gegevens wordt het gietwater aangezuurd met salpeterzuur.</a:t>
            </a:r>
          </a:p>
          <a:p>
            <a:pPr marL="342900" indent="-342900"/>
            <a:r>
              <a:rPr lang="nl-NL" dirty="0"/>
              <a:t>Aan elke unit zitten ter controle 2 PH meters</a:t>
            </a:r>
          </a:p>
          <a:p>
            <a:pPr marL="342900" indent="-342900"/>
            <a:endParaRPr lang="nl-NL" dirty="0"/>
          </a:p>
          <a:p>
            <a:pPr marL="342900" indent="-342900"/>
            <a:endParaRPr lang="nl-NL" dirty="0"/>
          </a:p>
          <a:p>
            <a:pPr marL="342900" indent="-342900"/>
            <a:endParaRPr lang="nl-NL" dirty="0"/>
          </a:p>
          <a:p>
            <a:pPr marL="342900" indent="-342900"/>
            <a:endParaRPr lang="nl-NL" dirty="0"/>
          </a:p>
          <a:p>
            <a:pPr marL="342900" indent="-342900"/>
            <a:endParaRPr lang="nl-NL" dirty="0"/>
          </a:p>
        </p:txBody>
      </p:sp>
      <p:pic>
        <p:nvPicPr>
          <p:cNvPr id="4" name="Afbeelding 3">
            <a:extLst>
              <a:ext uri="{FF2B5EF4-FFF2-40B4-BE49-F238E27FC236}">
                <a16:creationId xmlns:a16="http://schemas.microsoft.com/office/drawing/2014/main" id="{D3F44080-ADB7-4D33-8403-B178BF16D991}"/>
              </a:ext>
            </a:extLst>
          </p:cNvPr>
          <p:cNvPicPr>
            <a:picLocks noChangeAspect="1"/>
          </p:cNvPicPr>
          <p:nvPr/>
        </p:nvPicPr>
        <p:blipFill>
          <a:blip r:embed="rId2"/>
          <a:stretch>
            <a:fillRect/>
          </a:stretch>
        </p:blipFill>
        <p:spPr>
          <a:xfrm>
            <a:off x="3201398" y="3922516"/>
            <a:ext cx="2849204" cy="2799867"/>
          </a:xfrm>
          <a:prstGeom prst="rect">
            <a:avLst/>
          </a:prstGeom>
        </p:spPr>
      </p:pic>
    </p:spTree>
    <p:extLst>
      <p:ext uri="{BB962C8B-B14F-4D97-AF65-F5344CB8AC3E}">
        <p14:creationId xmlns:p14="http://schemas.microsoft.com/office/powerpoint/2010/main" val="11745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Drainwater sensor</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r>
              <a:rPr lang="nl-NL" dirty="0"/>
              <a:t>Meet hoeveel % drain je geeft</a:t>
            </a:r>
          </a:p>
          <a:p>
            <a:pPr marL="342900" indent="-342900"/>
            <a:r>
              <a:rPr lang="nl-NL" dirty="0"/>
              <a:t>Meet EC van drainwater</a:t>
            </a:r>
          </a:p>
          <a:p>
            <a:pPr marL="342900" indent="-342900"/>
            <a:endParaRPr lang="nl-NL" dirty="0"/>
          </a:p>
          <a:p>
            <a:pPr indent="0">
              <a:buNone/>
            </a:pPr>
            <a:r>
              <a:rPr lang="nl-NL" dirty="0"/>
              <a:t>Aan de hand van deze gegevens kan (in combinatie met de instraling) het watergeefstrategie gestuurd worden.</a:t>
            </a:r>
          </a:p>
          <a:p>
            <a:pPr indent="0">
              <a:buNone/>
            </a:pPr>
            <a:endParaRPr lang="nl-NL" dirty="0"/>
          </a:p>
          <a:p>
            <a:pPr indent="0">
              <a:buNone/>
            </a:pPr>
            <a:endParaRPr lang="nl-NL" dirty="0"/>
          </a:p>
          <a:p>
            <a:pPr marL="342900" indent="-342900"/>
            <a:endParaRPr lang="nl-NL" dirty="0"/>
          </a:p>
          <a:p>
            <a:pPr marL="342900" indent="-342900"/>
            <a:endParaRPr lang="nl-NL" dirty="0"/>
          </a:p>
        </p:txBody>
      </p:sp>
      <p:pic>
        <p:nvPicPr>
          <p:cNvPr id="6" name="Afbeelding 5">
            <a:extLst>
              <a:ext uri="{FF2B5EF4-FFF2-40B4-BE49-F238E27FC236}">
                <a16:creationId xmlns:a16="http://schemas.microsoft.com/office/drawing/2014/main" id="{6459D1D3-CE0D-449C-BCC1-1C8C7C40FB8B}"/>
              </a:ext>
            </a:extLst>
          </p:cNvPr>
          <p:cNvPicPr>
            <a:picLocks noChangeAspect="1"/>
          </p:cNvPicPr>
          <p:nvPr/>
        </p:nvPicPr>
        <p:blipFill>
          <a:blip r:embed="rId2"/>
          <a:stretch>
            <a:fillRect/>
          </a:stretch>
        </p:blipFill>
        <p:spPr>
          <a:xfrm>
            <a:off x="3480061" y="3834664"/>
            <a:ext cx="2449399" cy="2447336"/>
          </a:xfrm>
          <a:prstGeom prst="rect">
            <a:avLst/>
          </a:prstGeom>
        </p:spPr>
      </p:pic>
    </p:spTree>
    <p:extLst>
      <p:ext uri="{BB962C8B-B14F-4D97-AF65-F5344CB8AC3E}">
        <p14:creationId xmlns:p14="http://schemas.microsoft.com/office/powerpoint/2010/main" val="162357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771A0F5-93CF-403F-BC6E-79AD7179BD67}"/>
              </a:ext>
            </a:extLst>
          </p:cNvPr>
          <p:cNvPicPr>
            <a:picLocks noChangeAspect="1"/>
          </p:cNvPicPr>
          <p:nvPr/>
        </p:nvPicPr>
        <p:blipFill>
          <a:blip r:embed="rId2"/>
          <a:stretch>
            <a:fillRect/>
          </a:stretch>
        </p:blipFill>
        <p:spPr>
          <a:xfrm>
            <a:off x="687898" y="1935450"/>
            <a:ext cx="8741328" cy="4346550"/>
          </a:xfrm>
          <a:prstGeom prst="rect">
            <a:avLst/>
          </a:prstGeom>
        </p:spPr>
      </p:pic>
      <p:sp>
        <p:nvSpPr>
          <p:cNvPr id="2" name="Titel 1">
            <a:extLst>
              <a:ext uri="{FF2B5EF4-FFF2-40B4-BE49-F238E27FC236}">
                <a16:creationId xmlns:a16="http://schemas.microsoft.com/office/drawing/2014/main" id="{01870C8F-1E10-461E-9D7E-42EF9D1E6FC2}"/>
              </a:ext>
            </a:extLst>
          </p:cNvPr>
          <p:cNvSpPr>
            <a:spLocks noGrp="1"/>
          </p:cNvSpPr>
          <p:nvPr>
            <p:ph type="title"/>
          </p:nvPr>
        </p:nvSpPr>
        <p:spPr/>
        <p:txBody>
          <a:bodyPr/>
          <a:lstStyle/>
          <a:p>
            <a:r>
              <a:rPr lang="nl-NL" dirty="0"/>
              <a:t>Drainwater</a:t>
            </a:r>
          </a:p>
        </p:txBody>
      </p:sp>
    </p:spTree>
    <p:extLst>
      <p:ext uri="{BB962C8B-B14F-4D97-AF65-F5344CB8AC3E}">
        <p14:creationId xmlns:p14="http://schemas.microsoft.com/office/powerpoint/2010/main" val="163608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lstStyle/>
          <a:p>
            <a:r>
              <a:rPr lang="nl-NL" dirty="0"/>
              <a:t>Warm water sensoren</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marL="342900" indent="-342900"/>
            <a:endParaRPr lang="nl-NL" dirty="0"/>
          </a:p>
          <a:p>
            <a:pPr indent="0">
              <a:buNone/>
            </a:pPr>
            <a:r>
              <a:rPr lang="nl-NL" dirty="0"/>
              <a:t>Deze meten hoe warm de buistemperatuur is.</a:t>
            </a:r>
          </a:p>
          <a:p>
            <a:pPr indent="0">
              <a:buNone/>
            </a:pPr>
            <a:r>
              <a:rPr lang="nl-NL" dirty="0"/>
              <a:t>Aan de hand van deze gegevens bestuurt de klimaatcomputer het klimaat.</a:t>
            </a:r>
          </a:p>
          <a:p>
            <a:pPr indent="0">
              <a:buNone/>
            </a:pPr>
            <a:endParaRPr lang="nl-NL" dirty="0"/>
          </a:p>
          <a:p>
            <a:pPr indent="0">
              <a:buNone/>
            </a:pPr>
            <a:endParaRPr lang="nl-NL" dirty="0"/>
          </a:p>
        </p:txBody>
      </p:sp>
      <p:pic>
        <p:nvPicPr>
          <p:cNvPr id="4" name="Afbeelding 3">
            <a:extLst>
              <a:ext uri="{FF2B5EF4-FFF2-40B4-BE49-F238E27FC236}">
                <a16:creationId xmlns:a16="http://schemas.microsoft.com/office/drawing/2014/main" id="{6016B3CA-EA12-4BDE-B1F0-2A9803B60710}"/>
              </a:ext>
            </a:extLst>
          </p:cNvPr>
          <p:cNvPicPr>
            <a:picLocks noChangeAspect="1"/>
          </p:cNvPicPr>
          <p:nvPr/>
        </p:nvPicPr>
        <p:blipFill>
          <a:blip r:embed="rId2"/>
          <a:stretch>
            <a:fillRect/>
          </a:stretch>
        </p:blipFill>
        <p:spPr>
          <a:xfrm>
            <a:off x="1569268" y="3429000"/>
            <a:ext cx="4133948" cy="2215714"/>
          </a:xfrm>
          <a:prstGeom prst="rect">
            <a:avLst/>
          </a:prstGeom>
        </p:spPr>
      </p:pic>
    </p:spTree>
    <p:extLst>
      <p:ext uri="{BB962C8B-B14F-4D97-AF65-F5344CB8AC3E}">
        <p14:creationId xmlns:p14="http://schemas.microsoft.com/office/powerpoint/2010/main" val="808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5A3BCC-567C-4B53-95D6-1F77EB626F15}"/>
              </a:ext>
            </a:extLst>
          </p:cNvPr>
          <p:cNvSpPr>
            <a:spLocks noGrp="1"/>
          </p:cNvSpPr>
          <p:nvPr>
            <p:ph type="title"/>
          </p:nvPr>
        </p:nvSpPr>
        <p:spPr/>
        <p:txBody>
          <a:bodyPr>
            <a:normAutofit/>
          </a:bodyPr>
          <a:lstStyle/>
          <a:p>
            <a:r>
              <a:rPr lang="nl-NL" dirty="0"/>
              <a:t>Opdracht:</a:t>
            </a:r>
          </a:p>
        </p:txBody>
      </p:sp>
      <p:sp>
        <p:nvSpPr>
          <p:cNvPr id="3" name="Tijdelijke aanduiding voor inhoud 2">
            <a:extLst>
              <a:ext uri="{FF2B5EF4-FFF2-40B4-BE49-F238E27FC236}">
                <a16:creationId xmlns:a16="http://schemas.microsoft.com/office/drawing/2014/main" id="{948C4505-C8EF-4F7D-AEB4-46806F719E94}"/>
              </a:ext>
            </a:extLst>
          </p:cNvPr>
          <p:cNvSpPr>
            <a:spLocks noGrp="1"/>
          </p:cNvSpPr>
          <p:nvPr>
            <p:ph idx="1"/>
          </p:nvPr>
        </p:nvSpPr>
        <p:spPr>
          <a:xfrm>
            <a:off x="756000" y="1812841"/>
            <a:ext cx="7740000" cy="4351338"/>
          </a:xfrm>
        </p:spPr>
        <p:txBody>
          <a:bodyPr>
            <a:normAutofit/>
          </a:bodyPr>
          <a:lstStyle/>
          <a:p>
            <a:pPr indent="0">
              <a:buNone/>
            </a:pPr>
            <a:r>
              <a:rPr lang="nl-NL" dirty="0"/>
              <a:t>Loop eens door de kassen, kunstmestruimte en buiten en schrijf op welke sensoren allemaal gebruikt worden in de ruimtes van Teelt &amp; Technologie.</a:t>
            </a:r>
          </a:p>
          <a:p>
            <a:pPr indent="0">
              <a:buNone/>
            </a:pPr>
            <a:endParaRPr lang="nl-NL" dirty="0"/>
          </a:p>
        </p:txBody>
      </p:sp>
    </p:spTree>
    <p:extLst>
      <p:ext uri="{BB962C8B-B14F-4D97-AF65-F5344CB8AC3E}">
        <p14:creationId xmlns:p14="http://schemas.microsoft.com/office/powerpoint/2010/main" val="12407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3"/>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8568" y="868975"/>
            <a:ext cx="7886700" cy="996950"/>
          </a:xfrm>
        </p:spPr>
        <p:txBody>
          <a:bodyPr/>
          <a:lstStyle/>
          <a:p>
            <a:pPr eaLnBrk="1" hangingPunct="1"/>
            <a:r>
              <a:rPr lang="nl-NL" altLang="nl-NL" b="1" dirty="0"/>
              <a:t>meteomast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40643" y="1781667"/>
            <a:ext cx="7663501" cy="4738260"/>
          </a:xfrm>
        </p:spPr>
        <p:txBody>
          <a:bodyPr>
            <a:normAutofit/>
          </a:bodyPr>
          <a:lstStyle/>
          <a:p>
            <a:pPr marL="342900" indent="-342900">
              <a:defRPr/>
            </a:pPr>
            <a:endParaRPr lang="nl-NL" dirty="0"/>
          </a:p>
          <a:p>
            <a:pPr marL="342900" indent="-342900">
              <a:defRPr/>
            </a:pPr>
            <a:endParaRPr lang="nl-NL" dirty="0"/>
          </a:p>
          <a:p>
            <a:pPr marL="342900" indent="-342900">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D101F34B-9C1C-4D09-97B1-286C69C7F844}"/>
              </a:ext>
            </a:extLst>
          </p:cNvPr>
          <p:cNvPicPr>
            <a:picLocks noChangeAspect="1"/>
          </p:cNvPicPr>
          <p:nvPr/>
        </p:nvPicPr>
        <p:blipFill>
          <a:blip r:embed="rId3"/>
          <a:stretch>
            <a:fillRect/>
          </a:stretch>
        </p:blipFill>
        <p:spPr>
          <a:xfrm>
            <a:off x="1005384" y="1593908"/>
            <a:ext cx="5249548" cy="4245047"/>
          </a:xfrm>
          <a:prstGeom prst="rect">
            <a:avLst/>
          </a:prstGeom>
        </p:spPr>
      </p:pic>
    </p:spTree>
    <p:extLst>
      <p:ext uri="{BB962C8B-B14F-4D97-AF65-F5344CB8AC3E}">
        <p14:creationId xmlns:p14="http://schemas.microsoft.com/office/powerpoint/2010/main" val="265301662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17767" y="900114"/>
            <a:ext cx="9021583" cy="996950"/>
          </a:xfrm>
        </p:spPr>
        <p:txBody>
          <a:bodyPr>
            <a:normAutofit fontScale="90000"/>
          </a:bodyPr>
          <a:lstStyle/>
          <a:p>
            <a:pPr eaLnBrk="1" hangingPunct="1"/>
            <a:r>
              <a:rPr lang="nl-NL" altLang="nl-NL" b="1" dirty="0"/>
              <a:t>Meteo mast</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17767" y="1781667"/>
            <a:ext cx="8778240" cy="4738260"/>
          </a:xfrm>
        </p:spPr>
        <p:txBody>
          <a:bodyPr>
            <a:normAutofit lnSpcReduction="10000"/>
          </a:bodyPr>
          <a:lstStyle/>
          <a:p>
            <a:pPr indent="0">
              <a:buNone/>
            </a:pPr>
            <a:r>
              <a:rPr lang="nl-NL" dirty="0"/>
              <a:t>Hou rekening bij het plaatsen van de meteomast met de volgende zaken:</a:t>
            </a:r>
            <a:br>
              <a:rPr lang="nl-NL" dirty="0"/>
            </a:br>
            <a:endParaRPr lang="nl-NL" dirty="0"/>
          </a:p>
          <a:p>
            <a:pPr marL="342900" indent="-342900"/>
            <a:r>
              <a:rPr lang="nl-NL" dirty="0"/>
              <a:t>Zorg dat het weerstation ongeveer 2 meter boven het </a:t>
            </a:r>
            <a:r>
              <a:rPr lang="nl-NL" dirty="0" err="1"/>
              <a:t>kasdek</a:t>
            </a:r>
            <a:r>
              <a:rPr lang="nl-NL" dirty="0"/>
              <a:t> of </a:t>
            </a:r>
            <a:r>
              <a:rPr lang="nl-NL" dirty="0" err="1"/>
              <a:t>schuurdak</a:t>
            </a:r>
            <a:r>
              <a:rPr lang="nl-NL" dirty="0"/>
              <a:t> uitsteekt.</a:t>
            </a:r>
          </a:p>
          <a:p>
            <a:pPr marL="342900" indent="-342900"/>
            <a:r>
              <a:rPr lang="nl-NL" dirty="0"/>
              <a:t>Plaats het weerstation niet in de buurt of in de luwte van bijvoorbeeld gebouwen of bomen.</a:t>
            </a:r>
          </a:p>
          <a:p>
            <a:pPr marL="342900" indent="-342900"/>
            <a:r>
              <a:rPr lang="nl-NL" dirty="0"/>
              <a:t>Niet in de buurt van </a:t>
            </a:r>
            <a:r>
              <a:rPr lang="nl-NL" dirty="0" err="1"/>
              <a:t>warmteafgevende</a:t>
            </a:r>
            <a:r>
              <a:rPr lang="nl-NL" dirty="0"/>
              <a:t> voorwerpen, zoals schoorstenen of ventilatieopeningen.</a:t>
            </a:r>
          </a:p>
          <a:p>
            <a:pPr marL="342900" indent="-342900"/>
            <a:r>
              <a:rPr lang="nl-NL" dirty="0"/>
              <a:t>Plaats het weerstation niet in de buurt van </a:t>
            </a:r>
            <a:r>
              <a:rPr lang="nl-NL" dirty="0" err="1"/>
              <a:t>daksproeiers</a:t>
            </a:r>
            <a:r>
              <a:rPr lang="nl-NL" dirty="0"/>
              <a:t>.</a:t>
            </a:r>
          </a:p>
          <a:p>
            <a:pPr marL="342900" indent="-342900"/>
            <a:r>
              <a:rPr lang="nl-NL" dirty="0"/>
              <a:t>Plaats het weerstation zodanig dat er geen schaduw op valt. (Houd er rekening mee dat de schaduwval gedurende de dag verandert)</a:t>
            </a:r>
          </a:p>
          <a:p>
            <a:pPr indent="0">
              <a:buNone/>
              <a:defRPr/>
            </a:pPr>
            <a:endParaRPr lang="nl-NL" dirty="0"/>
          </a:p>
        </p:txBody>
      </p:sp>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5" end="5"/>
                                            </p:txEl>
                                          </p:spTgt>
                                        </p:tgtEl>
                                        <p:attrNameLst>
                                          <p:attrName>style.visibility</p:attrName>
                                        </p:attrNameLst>
                                      </p:cBhvr>
                                      <p:to>
                                        <p:strVal val="visible"/>
                                      </p:to>
                                    </p:set>
                                    <p:animEffect transition="in" filter="fade">
                                      <p:cBhvr>
                                        <p:cTn id="35" dur="1000"/>
                                        <p:tgtEl>
                                          <p:spTgt spid="7171">
                                            <p:txEl>
                                              <p:pRg st="5" end="5"/>
                                            </p:txEl>
                                          </p:spTgt>
                                        </p:tgtEl>
                                      </p:cBhvr>
                                    </p:animEffect>
                                    <p:anim calcmode="lin" valueType="num">
                                      <p:cBhvr>
                                        <p:cTn id="36"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43001" y="1097279"/>
            <a:ext cx="7886700" cy="684387"/>
          </a:xfrm>
        </p:spPr>
        <p:txBody>
          <a:bodyPr>
            <a:normAutofit/>
          </a:bodyPr>
          <a:lstStyle/>
          <a:p>
            <a:pPr eaLnBrk="1" hangingPunct="1"/>
            <a:r>
              <a:rPr lang="nl-NL" altLang="nl-NL" sz="2800" b="1" dirty="0"/>
              <a:t>Welke sensoren staan op de meteo mast?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83127" y="1781666"/>
            <a:ext cx="8078675" cy="4738260"/>
          </a:xfrm>
        </p:spPr>
        <p:txBody>
          <a:bodyPr>
            <a:normAutofit/>
          </a:bodyPr>
          <a:lstStyle/>
          <a:p>
            <a:pPr indent="0">
              <a:buNone/>
              <a:defRPr/>
            </a:pPr>
            <a:r>
              <a:rPr lang="nl-NL" b="1" dirty="0"/>
              <a:t>De buitentemperatuursensor </a:t>
            </a:r>
          </a:p>
          <a:p>
            <a:pPr indent="0">
              <a:buNone/>
              <a:defRPr/>
            </a:pPr>
            <a:endParaRPr lang="nl-NL" dirty="0"/>
          </a:p>
          <a:p>
            <a:pPr marL="342900" indent="-342900">
              <a:defRPr/>
            </a:pPr>
            <a:r>
              <a:rPr lang="nl-NL" dirty="0"/>
              <a:t>Deze meet de buitentemperatuur.</a:t>
            </a:r>
          </a:p>
          <a:p>
            <a:pPr indent="0">
              <a:buNone/>
              <a:defRPr/>
            </a:pPr>
            <a:endParaRPr lang="nl-NL" dirty="0"/>
          </a:p>
          <a:p>
            <a:pPr indent="0">
              <a:buNone/>
              <a:defRPr/>
            </a:pPr>
            <a:endParaRPr lang="nl-NL" dirty="0"/>
          </a:p>
          <a:p>
            <a:pPr indent="0">
              <a:buNone/>
              <a:defRPr/>
            </a:pPr>
            <a:r>
              <a:rPr lang="nl-NL" dirty="0"/>
              <a:t>Afhankelijk van deze meting wordt gestuurd:</a:t>
            </a:r>
          </a:p>
          <a:p>
            <a:pPr marL="342900" indent="-342900">
              <a:defRPr/>
            </a:pPr>
            <a:r>
              <a:rPr lang="nl-NL" dirty="0"/>
              <a:t>Verwarming</a:t>
            </a:r>
          </a:p>
          <a:p>
            <a:pPr marL="342900" indent="-342900">
              <a:defRPr/>
            </a:pPr>
            <a:r>
              <a:rPr lang="nl-NL" dirty="0"/>
              <a:t>Openen en sluiten doek</a:t>
            </a:r>
          </a:p>
          <a:p>
            <a:pPr marL="342900" indent="-342900">
              <a:defRPr/>
            </a:pPr>
            <a:r>
              <a:rPr lang="nl-NL" dirty="0"/>
              <a:t>Openen en sluiten luchtramen </a:t>
            </a:r>
          </a:p>
          <a:p>
            <a:pPr marL="342900" indent="-342900">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CD8FBE4B-1397-4DFD-9164-0FA949460497}"/>
              </a:ext>
            </a:extLst>
          </p:cNvPr>
          <p:cNvPicPr>
            <a:picLocks noChangeAspect="1"/>
          </p:cNvPicPr>
          <p:nvPr/>
        </p:nvPicPr>
        <p:blipFill rotWithShape="1">
          <a:blip r:embed="rId3"/>
          <a:srcRect l="27901" t="15947" b="5396"/>
          <a:stretch/>
        </p:blipFill>
        <p:spPr>
          <a:xfrm>
            <a:off x="9221676" y="3999505"/>
            <a:ext cx="1687197" cy="2683565"/>
          </a:xfrm>
          <a:prstGeom prst="rect">
            <a:avLst/>
          </a:prstGeom>
        </p:spPr>
      </p:pic>
    </p:spTree>
    <p:extLst>
      <p:ext uri="{BB962C8B-B14F-4D97-AF65-F5344CB8AC3E}">
        <p14:creationId xmlns:p14="http://schemas.microsoft.com/office/powerpoint/2010/main" val="25363453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animEffect transition="in" filter="fade">
                                      <p:cBhvr>
                                        <p:cTn id="7" dur="1000"/>
                                        <p:tgtEl>
                                          <p:spTgt spid="7171">
                                            <p:txEl>
                                              <p:pRg st="5" end="5"/>
                                            </p:txEl>
                                          </p:spTgt>
                                        </p:tgtEl>
                                      </p:cBhvr>
                                    </p:animEffect>
                                    <p:anim calcmode="lin" valueType="num">
                                      <p:cBhvr>
                                        <p:cTn id="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6" end="6"/>
                                            </p:txEl>
                                          </p:spTgt>
                                        </p:tgtEl>
                                        <p:attrNameLst>
                                          <p:attrName>style.visibility</p:attrName>
                                        </p:attrNameLst>
                                      </p:cBhvr>
                                      <p:to>
                                        <p:strVal val="visible"/>
                                      </p:to>
                                    </p:set>
                                    <p:animEffect transition="in" filter="fade">
                                      <p:cBhvr>
                                        <p:cTn id="14" dur="1000"/>
                                        <p:tgtEl>
                                          <p:spTgt spid="7171">
                                            <p:txEl>
                                              <p:pRg st="6" end="6"/>
                                            </p:txEl>
                                          </p:spTgt>
                                        </p:tgtEl>
                                      </p:cBhvr>
                                    </p:animEffect>
                                    <p:anim calcmode="lin" valueType="num">
                                      <p:cBhvr>
                                        <p:cTn id="15"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animEffect transition="in" filter="fade">
                                      <p:cBhvr>
                                        <p:cTn id="21" dur="1000"/>
                                        <p:tgtEl>
                                          <p:spTgt spid="7171">
                                            <p:txEl>
                                              <p:pRg st="7" end="7"/>
                                            </p:txEl>
                                          </p:spTgt>
                                        </p:tgtEl>
                                      </p:cBhvr>
                                    </p:animEffect>
                                    <p:anim calcmode="lin" valueType="num">
                                      <p:cBhvr>
                                        <p:cTn id="22"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1000"/>
                                        <p:tgtEl>
                                          <p:spTgt spid="7171">
                                            <p:txEl>
                                              <p:pRg st="8" end="8"/>
                                            </p:txEl>
                                          </p:spTgt>
                                        </p:tgtEl>
                                      </p:cBhvr>
                                    </p:animEffect>
                                    <p:anim calcmode="lin" valueType="num">
                                      <p:cBhvr>
                                        <p:cTn id="29"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C2722-4ECF-017C-5A35-0EBAAD52FCB3}"/>
              </a:ext>
            </a:extLst>
          </p:cNvPr>
          <p:cNvSpPr>
            <a:spLocks noGrp="1"/>
          </p:cNvSpPr>
          <p:nvPr>
            <p:ph type="title"/>
          </p:nvPr>
        </p:nvSpPr>
        <p:spPr/>
        <p:txBody>
          <a:bodyPr/>
          <a:lstStyle/>
          <a:p>
            <a:r>
              <a:rPr lang="nl-NL" dirty="0"/>
              <a:t>Buitentemperatuur meter</a:t>
            </a:r>
          </a:p>
        </p:txBody>
      </p:sp>
      <p:pic>
        <p:nvPicPr>
          <p:cNvPr id="5" name="Tijdelijke aanduiding voor inhoud 4">
            <a:extLst>
              <a:ext uri="{FF2B5EF4-FFF2-40B4-BE49-F238E27FC236}">
                <a16:creationId xmlns:a16="http://schemas.microsoft.com/office/drawing/2014/main" id="{F7739298-B46D-5D7A-991E-477D6320EAEA}"/>
              </a:ext>
            </a:extLst>
          </p:cNvPr>
          <p:cNvPicPr>
            <a:picLocks noGrp="1" noChangeAspect="1"/>
          </p:cNvPicPr>
          <p:nvPr>
            <p:ph idx="1"/>
          </p:nvPr>
        </p:nvPicPr>
        <p:blipFill>
          <a:blip r:embed="rId2"/>
          <a:stretch>
            <a:fillRect/>
          </a:stretch>
        </p:blipFill>
        <p:spPr>
          <a:xfrm>
            <a:off x="827120" y="1318150"/>
            <a:ext cx="7239920" cy="2380090"/>
          </a:xfrm>
        </p:spPr>
      </p:pic>
      <p:pic>
        <p:nvPicPr>
          <p:cNvPr id="7" name="Afbeelding 6">
            <a:extLst>
              <a:ext uri="{FF2B5EF4-FFF2-40B4-BE49-F238E27FC236}">
                <a16:creationId xmlns:a16="http://schemas.microsoft.com/office/drawing/2014/main" id="{906B7A5A-0854-D8DE-1793-6F1DB63CC164}"/>
              </a:ext>
            </a:extLst>
          </p:cNvPr>
          <p:cNvPicPr>
            <a:picLocks noChangeAspect="1"/>
          </p:cNvPicPr>
          <p:nvPr/>
        </p:nvPicPr>
        <p:blipFill rotWithShape="1">
          <a:blip r:embed="rId3"/>
          <a:srcRect b="19540"/>
          <a:stretch/>
        </p:blipFill>
        <p:spPr>
          <a:xfrm>
            <a:off x="827120" y="3603259"/>
            <a:ext cx="9220674" cy="3254741"/>
          </a:xfrm>
          <a:prstGeom prst="rect">
            <a:avLst/>
          </a:prstGeom>
        </p:spPr>
      </p:pic>
    </p:spTree>
    <p:extLst>
      <p:ext uri="{BB962C8B-B14F-4D97-AF65-F5344CB8AC3E}">
        <p14:creationId xmlns:p14="http://schemas.microsoft.com/office/powerpoint/2010/main" val="46711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89329" y="900114"/>
            <a:ext cx="8950021" cy="996950"/>
          </a:xfrm>
        </p:spPr>
        <p:txBody>
          <a:bodyPr/>
          <a:lstStyle/>
          <a:p>
            <a:pPr eaLnBrk="1" hangingPunct="1"/>
            <a:r>
              <a:rPr lang="nl-NL" altLang="nl-NL" b="1" dirty="0"/>
              <a:t>Windsnelheidssensor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89329" y="1685677"/>
            <a:ext cx="7714815" cy="4834250"/>
          </a:xfrm>
        </p:spPr>
        <p:txBody>
          <a:bodyPr>
            <a:normAutofit/>
          </a:bodyPr>
          <a:lstStyle/>
          <a:p>
            <a:pPr indent="0">
              <a:buNone/>
              <a:defRPr/>
            </a:pPr>
            <a:r>
              <a:rPr lang="nl-NL" dirty="0"/>
              <a:t>De windsnelheidssensor meet de windsnelheid buiten de kas.</a:t>
            </a:r>
          </a:p>
          <a:p>
            <a:pPr indent="0">
              <a:buNone/>
              <a:defRPr/>
            </a:pPr>
            <a:endParaRPr lang="nl-NL" dirty="0"/>
          </a:p>
          <a:p>
            <a:pPr indent="0">
              <a:buNone/>
              <a:defRPr/>
            </a:pPr>
            <a:r>
              <a:rPr lang="nl-NL" dirty="0"/>
              <a:t>Afhankelijk van deze meting wordt het openen en sluiten van de ramen gecontroleerd.</a:t>
            </a:r>
          </a:p>
          <a:p>
            <a:pPr indent="0">
              <a:buNone/>
              <a:defRPr/>
            </a:pPr>
            <a:br>
              <a:rPr lang="nl-NL" dirty="0"/>
            </a:br>
            <a:r>
              <a:rPr lang="nl-NL" dirty="0"/>
              <a:t>De hoeveelheid wind bepaalt of de ramen geopend kunnen worden en hoe ver. </a:t>
            </a:r>
          </a:p>
          <a:p>
            <a:pPr indent="0">
              <a:buNone/>
              <a:defRPr/>
            </a:pPr>
            <a:endParaRPr lang="nl-NL" dirty="0"/>
          </a:p>
          <a:p>
            <a:pPr indent="0">
              <a:buNone/>
              <a:defRPr/>
            </a:pPr>
            <a:r>
              <a:rPr lang="nl-NL" dirty="0"/>
              <a:t>Bij storm zorgt deze meter ervoor dat de ramen dicht lopen.</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B4D4B4DB-0B4E-4D44-947C-066B429B0567}"/>
              </a:ext>
            </a:extLst>
          </p:cNvPr>
          <p:cNvPicPr>
            <a:picLocks noChangeAspect="1"/>
          </p:cNvPicPr>
          <p:nvPr/>
        </p:nvPicPr>
        <p:blipFill rotWithShape="1">
          <a:blip r:embed="rId3"/>
          <a:srcRect l="16276" t="11748" r="9508" b="9440"/>
          <a:stretch/>
        </p:blipFill>
        <p:spPr>
          <a:xfrm>
            <a:off x="9132901" y="3784821"/>
            <a:ext cx="1812897" cy="2822571"/>
          </a:xfrm>
          <a:prstGeom prst="rect">
            <a:avLst/>
          </a:prstGeom>
        </p:spPr>
      </p:pic>
    </p:spTree>
    <p:extLst>
      <p:ext uri="{BB962C8B-B14F-4D97-AF65-F5344CB8AC3E}">
        <p14:creationId xmlns:p14="http://schemas.microsoft.com/office/powerpoint/2010/main" val="462756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57E17F-DDC6-45A9-A9C0-3A167929719C}"/>
              </a:ext>
            </a:extLst>
          </p:cNvPr>
          <p:cNvSpPr>
            <a:spLocks noGrp="1"/>
          </p:cNvSpPr>
          <p:nvPr>
            <p:ph type="title"/>
          </p:nvPr>
        </p:nvSpPr>
        <p:spPr/>
        <p:txBody>
          <a:bodyPr/>
          <a:lstStyle/>
          <a:p>
            <a:r>
              <a:rPr lang="nl-NL" dirty="0"/>
              <a:t>Windsnelheid</a:t>
            </a:r>
          </a:p>
        </p:txBody>
      </p:sp>
      <p:pic>
        <p:nvPicPr>
          <p:cNvPr id="5" name="Tijdelijke aanduiding voor inhoud 4">
            <a:extLst>
              <a:ext uri="{FF2B5EF4-FFF2-40B4-BE49-F238E27FC236}">
                <a16:creationId xmlns:a16="http://schemas.microsoft.com/office/drawing/2014/main" id="{867E1108-8D96-442E-BA19-9F9383D8A69E}"/>
              </a:ext>
            </a:extLst>
          </p:cNvPr>
          <p:cNvPicPr>
            <a:picLocks noGrp="1" noChangeAspect="1"/>
          </p:cNvPicPr>
          <p:nvPr>
            <p:ph idx="1"/>
          </p:nvPr>
        </p:nvPicPr>
        <p:blipFill>
          <a:blip r:embed="rId2"/>
          <a:stretch>
            <a:fillRect/>
          </a:stretch>
        </p:blipFill>
        <p:spPr>
          <a:xfrm>
            <a:off x="6375633" y="1478585"/>
            <a:ext cx="5259897" cy="3900830"/>
          </a:xfrm>
          <a:prstGeom prst="rect">
            <a:avLst/>
          </a:prstGeom>
        </p:spPr>
      </p:pic>
      <p:pic>
        <p:nvPicPr>
          <p:cNvPr id="4" name="Afbeelding 3">
            <a:extLst>
              <a:ext uri="{FF2B5EF4-FFF2-40B4-BE49-F238E27FC236}">
                <a16:creationId xmlns:a16="http://schemas.microsoft.com/office/drawing/2014/main" id="{E7744F3E-FEF1-4BD8-A1F7-60B36832FBD2}"/>
              </a:ext>
            </a:extLst>
          </p:cNvPr>
          <p:cNvPicPr>
            <a:picLocks noChangeAspect="1"/>
          </p:cNvPicPr>
          <p:nvPr/>
        </p:nvPicPr>
        <p:blipFill>
          <a:blip r:embed="rId3"/>
          <a:stretch>
            <a:fillRect/>
          </a:stretch>
        </p:blipFill>
        <p:spPr>
          <a:xfrm>
            <a:off x="250299" y="1323711"/>
            <a:ext cx="5845701" cy="3595849"/>
          </a:xfrm>
          <a:prstGeom prst="rect">
            <a:avLst/>
          </a:prstGeom>
        </p:spPr>
      </p:pic>
    </p:spTree>
    <p:extLst>
      <p:ext uri="{BB962C8B-B14F-4D97-AF65-F5344CB8AC3E}">
        <p14:creationId xmlns:p14="http://schemas.microsoft.com/office/powerpoint/2010/main" val="292961796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A9BD1ED7-F484-4B0A-81F1-556CAD747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A19EB-BADE-474A-91BD-35E5F319F469}">
  <ds:schemaRefs>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887</TotalTime>
  <Words>926</Words>
  <Application>Microsoft Office PowerPoint</Application>
  <PresentationFormat>Breedbeeld</PresentationFormat>
  <Paragraphs>192</Paragraphs>
  <Slides>37</Slides>
  <Notes>18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37</vt:i4>
      </vt:variant>
    </vt:vector>
  </HeadingPairs>
  <TitlesOfParts>
    <vt:vector size="40" baseType="lpstr">
      <vt:lpstr>Arial</vt:lpstr>
      <vt:lpstr>Calibri</vt:lpstr>
      <vt:lpstr>Kantoorthema</vt:lpstr>
      <vt:lpstr>PowerPoint-presentatie</vt:lpstr>
      <vt:lpstr>Aftrap</vt:lpstr>
      <vt:lpstr>sensoren </vt:lpstr>
      <vt:lpstr>meteomast</vt:lpstr>
      <vt:lpstr>Meteo mast </vt:lpstr>
      <vt:lpstr>Welke sensoren staan op de meteo mast?</vt:lpstr>
      <vt:lpstr>Buitentemperatuur meter</vt:lpstr>
      <vt:lpstr>Windsnelheidssensor</vt:lpstr>
      <vt:lpstr>Windsnelheid</vt:lpstr>
      <vt:lpstr>Windrichtingsensor</vt:lpstr>
      <vt:lpstr>Regensensor</vt:lpstr>
      <vt:lpstr>Solari-sensor</vt:lpstr>
      <vt:lpstr>Instraling</vt:lpstr>
      <vt:lpstr>Neerslag intensiteitsmeter</vt:lpstr>
      <vt:lpstr>Buiten RV-sensor</vt:lpstr>
      <vt:lpstr>sensoren </vt:lpstr>
      <vt:lpstr>PAR-sensor</vt:lpstr>
      <vt:lpstr>Meetbox</vt:lpstr>
      <vt:lpstr>Meetbox</vt:lpstr>
      <vt:lpstr>Meetbox</vt:lpstr>
      <vt:lpstr>Meetbox</vt:lpstr>
      <vt:lpstr>Meetbox bijvullen</vt:lpstr>
      <vt:lpstr>Elektronische meetbox</vt:lpstr>
      <vt:lpstr>Grodan Gosens</vt:lpstr>
      <vt:lpstr>Grodan Gosens</vt:lpstr>
      <vt:lpstr>Bladtemperatuurmeters</vt:lpstr>
      <vt:lpstr>Bladtemperatuur</vt:lpstr>
      <vt:lpstr>Bladdikte meter</vt:lpstr>
      <vt:lpstr>Bladdikte meter</vt:lpstr>
      <vt:lpstr>EC meter</vt:lpstr>
      <vt:lpstr>EC meter </vt:lpstr>
      <vt:lpstr>PH meter</vt:lpstr>
      <vt:lpstr>Drainwater sensor</vt:lpstr>
      <vt:lpstr>Drainwater</vt:lpstr>
      <vt:lpstr>Warm water sensoren</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110</cp:revision>
  <dcterms:created xsi:type="dcterms:W3CDTF">2020-11-10T08:38:03Z</dcterms:created>
  <dcterms:modified xsi:type="dcterms:W3CDTF">2024-03-01T12:34:18Z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